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notesSlides/notesSlide15.xml" ContentType="application/vnd.openxmlformats-officedocument.presentationml.notesSlide+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318" r:id="rId4"/>
    <p:sldId id="322" r:id="rId5"/>
    <p:sldId id="308" r:id="rId6"/>
    <p:sldId id="299" r:id="rId7"/>
    <p:sldId id="370" r:id="rId8"/>
    <p:sldId id="369" r:id="rId9"/>
    <p:sldId id="366" r:id="rId10"/>
    <p:sldId id="328" r:id="rId11"/>
    <p:sldId id="367" r:id="rId12"/>
    <p:sldId id="368" r:id="rId13"/>
    <p:sldId id="331" r:id="rId14"/>
    <p:sldId id="338" r:id="rId15"/>
    <p:sldId id="351" r:id="rId16"/>
    <p:sldId id="352" r:id="rId17"/>
    <p:sldId id="358" r:id="rId18"/>
    <p:sldId id="357" r:id="rId19"/>
    <p:sldId id="355" r:id="rId20"/>
    <p:sldId id="353" r:id="rId21"/>
    <p:sldId id="354" r:id="rId22"/>
    <p:sldId id="371" r:id="rId23"/>
    <p:sldId id="373" r:id="rId24"/>
    <p:sldId id="363" r:id="rId25"/>
    <p:sldId id="348" r:id="rId26"/>
    <p:sldId id="281" r:id="rId27"/>
  </p:sldIdLst>
  <p:sldSz cx="9144000" cy="6858000" type="screen4x3"/>
  <p:notesSz cx="6797675" cy="9874250"/>
  <p:defaultTextStyle>
    <a:defPPr>
      <a:defRPr lang="es-E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88E"/>
    <a:srgbClr val="422C16"/>
    <a:srgbClr val="1C1C1C"/>
    <a:srgbClr val="025198"/>
    <a:srgbClr val="26FF49"/>
    <a:srgbClr val="000099"/>
    <a:srgbClr val="F5A9EC"/>
    <a:srgbClr val="34B9FF"/>
    <a:srgbClr val="6182FF"/>
    <a:srgbClr val="5C80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2" autoAdjust="0"/>
    <p:restoredTop sz="99881" autoAdjust="0"/>
  </p:normalViewPr>
  <p:slideViewPr>
    <p:cSldViewPr>
      <p:cViewPr>
        <p:scale>
          <a:sx n="90" d="100"/>
          <a:sy n="90" d="100"/>
        </p:scale>
        <p:origin x="-1440"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Sayfa1!$B$1</c:f>
              <c:strCache>
                <c:ptCount val="1"/>
                <c:pt idx="0">
                  <c:v>Кол-во обращений за консультацией</c:v>
                </c:pt>
              </c:strCache>
            </c:strRef>
          </c:tx>
          <c:invertIfNegative val="0"/>
          <c:cat>
            <c:numRef>
              <c:f>Sayfa1!$A$2</c:f>
              <c:numCache>
                <c:formatCode>General</c:formatCode>
                <c:ptCount val="1"/>
              </c:numCache>
            </c:numRef>
          </c:cat>
          <c:val>
            <c:numRef>
              <c:f>Sayfa1!$B$2</c:f>
              <c:numCache>
                <c:formatCode>#,##0</c:formatCode>
                <c:ptCount val="1"/>
                <c:pt idx="0">
                  <c:v>1310</c:v>
                </c:pt>
              </c:numCache>
            </c:numRef>
          </c:val>
        </c:ser>
        <c:ser>
          <c:idx val="1"/>
          <c:order val="1"/>
          <c:tx>
            <c:strRef>
              <c:f>Sayfa1!$C$1</c:f>
              <c:strCache>
                <c:ptCount val="1"/>
                <c:pt idx="0">
                  <c:v>Кол-во обработанных обращений со стороны УГЗ</c:v>
                </c:pt>
              </c:strCache>
            </c:strRef>
          </c:tx>
          <c:invertIfNegative val="0"/>
          <c:cat>
            <c:numRef>
              <c:f>Sayfa1!$A$2</c:f>
              <c:numCache>
                <c:formatCode>General</c:formatCode>
                <c:ptCount val="1"/>
              </c:numCache>
            </c:numRef>
          </c:cat>
          <c:val>
            <c:numRef>
              <c:f>Sayfa1!$C$2</c:f>
              <c:numCache>
                <c:formatCode>#,##0</c:formatCode>
                <c:ptCount val="1"/>
                <c:pt idx="0">
                  <c:v>1301</c:v>
                </c:pt>
              </c:numCache>
            </c:numRef>
          </c:val>
        </c:ser>
        <c:dLbls>
          <c:showLegendKey val="0"/>
          <c:showVal val="0"/>
          <c:showCatName val="0"/>
          <c:showSerName val="0"/>
          <c:showPercent val="0"/>
          <c:showBubbleSize val="0"/>
        </c:dLbls>
        <c:gapWidth val="150"/>
        <c:axId val="40639488"/>
        <c:axId val="159205632"/>
      </c:barChart>
      <c:catAx>
        <c:axId val="40639488"/>
        <c:scaling>
          <c:orientation val="minMax"/>
        </c:scaling>
        <c:delete val="0"/>
        <c:axPos val="b"/>
        <c:numFmt formatCode="General" sourceLinked="1"/>
        <c:majorTickMark val="out"/>
        <c:minorTickMark val="none"/>
        <c:tickLblPos val="nextTo"/>
        <c:crossAx val="159205632"/>
        <c:crosses val="autoZero"/>
        <c:auto val="1"/>
        <c:lblAlgn val="ctr"/>
        <c:lblOffset val="100"/>
        <c:noMultiLvlLbl val="0"/>
      </c:catAx>
      <c:valAx>
        <c:axId val="159205632"/>
        <c:scaling>
          <c:orientation val="minMax"/>
          <c:max val="1400"/>
          <c:min val="0"/>
        </c:scaling>
        <c:delete val="0"/>
        <c:axPos val="l"/>
        <c:majorGridlines/>
        <c:numFmt formatCode="#,##0" sourceLinked="1"/>
        <c:majorTickMark val="out"/>
        <c:minorTickMark val="none"/>
        <c:tickLblPos val="nextTo"/>
        <c:crossAx val="40639488"/>
        <c:crosses val="autoZero"/>
        <c:crossBetween val="between"/>
        <c:majorUnit val="200"/>
      </c:valAx>
    </c:plotArea>
    <c:legend>
      <c:legendPos val="r"/>
      <c:layout>
        <c:manualLayout>
          <c:xMode val="edge"/>
          <c:yMode val="edge"/>
          <c:x val="0.66637853730548058"/>
          <c:y val="0.11778443299388321"/>
          <c:w val="0.29450841520809729"/>
          <c:h val="0.82705853242789984"/>
        </c:manualLayout>
      </c:layout>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Sayfa1!$B$1</c:f>
              <c:strCache>
                <c:ptCount val="1"/>
                <c:pt idx="0">
                  <c:v>Количество контрактов, подлежащих обжалованию</c:v>
                </c:pt>
              </c:strCache>
            </c:strRef>
          </c:tx>
          <c:invertIfNegative val="0"/>
          <c:cat>
            <c:numRef>
              <c:f>Sayfa1!$A$2:$A$3</c:f>
              <c:numCache>
                <c:formatCode>General</c:formatCode>
                <c:ptCount val="2"/>
                <c:pt idx="0">
                  <c:v>2012</c:v>
                </c:pt>
                <c:pt idx="1">
                  <c:v>2013</c:v>
                </c:pt>
              </c:numCache>
            </c:numRef>
          </c:cat>
          <c:val>
            <c:numRef>
              <c:f>Sayfa1!$B$2:$B$3</c:f>
              <c:numCache>
                <c:formatCode>#,##0</c:formatCode>
                <c:ptCount val="2"/>
                <c:pt idx="0">
                  <c:v>119748</c:v>
                </c:pt>
                <c:pt idx="1">
                  <c:v>116929</c:v>
                </c:pt>
              </c:numCache>
            </c:numRef>
          </c:val>
        </c:ser>
        <c:ser>
          <c:idx val="1"/>
          <c:order val="1"/>
          <c:tx>
            <c:strRef>
              <c:f>Sayfa1!$C$1</c:f>
              <c:strCache>
                <c:ptCount val="1"/>
                <c:pt idx="0">
                  <c:v>Количество жалоб в адрес УГЗ</c:v>
                </c:pt>
              </c:strCache>
            </c:strRef>
          </c:tx>
          <c:invertIfNegative val="0"/>
          <c:cat>
            <c:numRef>
              <c:f>Sayfa1!$A$2:$A$3</c:f>
              <c:numCache>
                <c:formatCode>General</c:formatCode>
                <c:ptCount val="2"/>
                <c:pt idx="0">
                  <c:v>2012</c:v>
                </c:pt>
                <c:pt idx="1">
                  <c:v>2013</c:v>
                </c:pt>
              </c:numCache>
            </c:numRef>
          </c:cat>
          <c:val>
            <c:numRef>
              <c:f>Sayfa1!$C$2:$C$3</c:f>
              <c:numCache>
                <c:formatCode>#,##0</c:formatCode>
                <c:ptCount val="2"/>
                <c:pt idx="0">
                  <c:v>5282</c:v>
                </c:pt>
                <c:pt idx="1">
                  <c:v>5093</c:v>
                </c:pt>
              </c:numCache>
            </c:numRef>
          </c:val>
        </c:ser>
        <c:dLbls>
          <c:showLegendKey val="0"/>
          <c:showVal val="0"/>
          <c:showCatName val="0"/>
          <c:showSerName val="0"/>
          <c:showPercent val="0"/>
          <c:showBubbleSize val="0"/>
        </c:dLbls>
        <c:gapWidth val="150"/>
        <c:axId val="48352768"/>
        <c:axId val="150209088"/>
      </c:barChart>
      <c:catAx>
        <c:axId val="48352768"/>
        <c:scaling>
          <c:orientation val="minMax"/>
        </c:scaling>
        <c:delete val="0"/>
        <c:axPos val="b"/>
        <c:numFmt formatCode="General" sourceLinked="1"/>
        <c:majorTickMark val="out"/>
        <c:minorTickMark val="none"/>
        <c:tickLblPos val="nextTo"/>
        <c:crossAx val="150209088"/>
        <c:crosses val="autoZero"/>
        <c:auto val="1"/>
        <c:lblAlgn val="ctr"/>
        <c:lblOffset val="100"/>
        <c:noMultiLvlLbl val="0"/>
      </c:catAx>
      <c:valAx>
        <c:axId val="150209088"/>
        <c:scaling>
          <c:orientation val="minMax"/>
        </c:scaling>
        <c:delete val="0"/>
        <c:axPos val="l"/>
        <c:majorGridlines/>
        <c:numFmt formatCode="#,##0" sourceLinked="1"/>
        <c:majorTickMark val="out"/>
        <c:minorTickMark val="none"/>
        <c:tickLblPos val="nextTo"/>
        <c:crossAx val="483527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Sayfa1!$C$1</c:f>
              <c:strCache>
                <c:ptCount val="1"/>
                <c:pt idx="0">
                  <c:v>Отклонение жалобы</c:v>
                </c:pt>
              </c:strCache>
            </c:strRef>
          </c:tx>
          <c:invertIfNegative val="0"/>
          <c:cat>
            <c:numRef>
              <c:f>Sayfa1!$B$2:$B$3</c:f>
              <c:numCache>
                <c:formatCode>General</c:formatCode>
                <c:ptCount val="2"/>
                <c:pt idx="0">
                  <c:v>2012</c:v>
                </c:pt>
                <c:pt idx="1">
                  <c:v>2013</c:v>
                </c:pt>
              </c:numCache>
            </c:numRef>
          </c:cat>
          <c:val>
            <c:numRef>
              <c:f>Sayfa1!$C$2:$C$3</c:f>
              <c:numCache>
                <c:formatCode>0.0%</c:formatCode>
                <c:ptCount val="2"/>
                <c:pt idx="0">
                  <c:v>0.54</c:v>
                </c:pt>
                <c:pt idx="1">
                  <c:v>0.60499999999999998</c:v>
                </c:pt>
              </c:numCache>
            </c:numRef>
          </c:val>
        </c:ser>
        <c:ser>
          <c:idx val="1"/>
          <c:order val="1"/>
          <c:tx>
            <c:strRef>
              <c:f>Sayfa1!$D$1</c:f>
              <c:strCache>
                <c:ptCount val="1"/>
                <c:pt idx="0">
                  <c:v>Корректирующие меры</c:v>
                </c:pt>
              </c:strCache>
            </c:strRef>
          </c:tx>
          <c:invertIfNegative val="0"/>
          <c:cat>
            <c:numRef>
              <c:f>Sayfa1!$B$2:$B$3</c:f>
              <c:numCache>
                <c:formatCode>General</c:formatCode>
                <c:ptCount val="2"/>
                <c:pt idx="0">
                  <c:v>2012</c:v>
                </c:pt>
                <c:pt idx="1">
                  <c:v>2013</c:v>
                </c:pt>
              </c:numCache>
            </c:numRef>
          </c:cat>
          <c:val>
            <c:numRef>
              <c:f>Sayfa1!$D$2:$D$3</c:f>
              <c:numCache>
                <c:formatCode>0.0%</c:formatCode>
                <c:ptCount val="2"/>
                <c:pt idx="0">
                  <c:v>0.32</c:v>
                </c:pt>
                <c:pt idx="1">
                  <c:v>0.30499999999999999</c:v>
                </c:pt>
              </c:numCache>
            </c:numRef>
          </c:val>
        </c:ser>
        <c:ser>
          <c:idx val="2"/>
          <c:order val="2"/>
          <c:tx>
            <c:strRef>
              <c:f>Sayfa1!$E$1</c:f>
              <c:strCache>
                <c:ptCount val="1"/>
                <c:pt idx="0">
                  <c:v>Аннулирование процедуры закупок</c:v>
                </c:pt>
              </c:strCache>
            </c:strRef>
          </c:tx>
          <c:spPr>
            <a:solidFill>
              <a:srgbClr val="C00000"/>
            </a:solidFill>
          </c:spPr>
          <c:invertIfNegative val="0"/>
          <c:cat>
            <c:numRef>
              <c:f>Sayfa1!$B$2:$B$3</c:f>
              <c:numCache>
                <c:formatCode>General</c:formatCode>
                <c:ptCount val="2"/>
                <c:pt idx="0">
                  <c:v>2012</c:v>
                </c:pt>
                <c:pt idx="1">
                  <c:v>2013</c:v>
                </c:pt>
              </c:numCache>
            </c:numRef>
          </c:cat>
          <c:val>
            <c:numRef>
              <c:f>Sayfa1!$E$2:$E$3</c:f>
              <c:numCache>
                <c:formatCode>0.0%</c:formatCode>
                <c:ptCount val="2"/>
                <c:pt idx="0">
                  <c:v>0.11</c:v>
                </c:pt>
                <c:pt idx="1">
                  <c:v>0.06</c:v>
                </c:pt>
              </c:numCache>
            </c:numRef>
          </c:val>
        </c:ser>
        <c:ser>
          <c:idx val="3"/>
          <c:order val="3"/>
          <c:tx>
            <c:strRef>
              <c:f>Sayfa1!$F$1</c:f>
              <c:strCache>
                <c:ptCount val="1"/>
                <c:pt idx="0">
                  <c:v>Аннулирование решения об отмене закупок</c:v>
                </c:pt>
              </c:strCache>
            </c:strRef>
          </c:tx>
          <c:invertIfNegative val="0"/>
          <c:cat>
            <c:numRef>
              <c:f>Sayfa1!$B$2:$B$3</c:f>
              <c:numCache>
                <c:formatCode>General</c:formatCode>
                <c:ptCount val="2"/>
                <c:pt idx="0">
                  <c:v>2012</c:v>
                </c:pt>
                <c:pt idx="1">
                  <c:v>2013</c:v>
                </c:pt>
              </c:numCache>
            </c:numRef>
          </c:cat>
          <c:val>
            <c:numRef>
              <c:f>Sayfa1!$F$2:$F$3</c:f>
              <c:numCache>
                <c:formatCode>0.0%</c:formatCode>
                <c:ptCount val="2"/>
                <c:pt idx="0">
                  <c:v>0.01</c:v>
                </c:pt>
                <c:pt idx="1">
                  <c:v>5.0000000000000001E-3</c:v>
                </c:pt>
              </c:numCache>
            </c:numRef>
          </c:val>
        </c:ser>
        <c:ser>
          <c:idx val="4"/>
          <c:order val="4"/>
          <c:tx>
            <c:strRef>
              <c:f>Sayfa1!$G$1</c:f>
              <c:strCache>
                <c:ptCount val="1"/>
                <c:pt idx="0">
                  <c:v>Нет необходимости в принятии решения</c:v>
                </c:pt>
              </c:strCache>
            </c:strRef>
          </c:tx>
          <c:invertIfNegative val="0"/>
          <c:cat>
            <c:numRef>
              <c:f>Sayfa1!$B$2:$B$3</c:f>
              <c:numCache>
                <c:formatCode>General</c:formatCode>
                <c:ptCount val="2"/>
                <c:pt idx="0">
                  <c:v>2012</c:v>
                </c:pt>
                <c:pt idx="1">
                  <c:v>2013</c:v>
                </c:pt>
              </c:numCache>
            </c:numRef>
          </c:cat>
          <c:val>
            <c:numRef>
              <c:f>Sayfa1!$G$2:$G$3</c:f>
              <c:numCache>
                <c:formatCode>0.0%</c:formatCode>
                <c:ptCount val="2"/>
                <c:pt idx="0">
                  <c:v>0.02</c:v>
                </c:pt>
                <c:pt idx="1">
                  <c:v>2.5000000000000001E-2</c:v>
                </c:pt>
              </c:numCache>
            </c:numRef>
          </c:val>
        </c:ser>
        <c:dLbls>
          <c:showLegendKey val="0"/>
          <c:showVal val="0"/>
          <c:showCatName val="0"/>
          <c:showSerName val="0"/>
          <c:showPercent val="0"/>
          <c:showBubbleSize val="0"/>
        </c:dLbls>
        <c:gapWidth val="150"/>
        <c:axId val="48391680"/>
        <c:axId val="150211392"/>
      </c:barChart>
      <c:catAx>
        <c:axId val="48391680"/>
        <c:scaling>
          <c:orientation val="minMax"/>
        </c:scaling>
        <c:delete val="0"/>
        <c:axPos val="b"/>
        <c:numFmt formatCode="General" sourceLinked="1"/>
        <c:majorTickMark val="out"/>
        <c:minorTickMark val="none"/>
        <c:tickLblPos val="nextTo"/>
        <c:crossAx val="150211392"/>
        <c:crosses val="autoZero"/>
        <c:auto val="1"/>
        <c:lblAlgn val="ctr"/>
        <c:lblOffset val="100"/>
        <c:noMultiLvlLbl val="0"/>
      </c:catAx>
      <c:valAx>
        <c:axId val="150211392"/>
        <c:scaling>
          <c:orientation val="minMax"/>
        </c:scaling>
        <c:delete val="0"/>
        <c:axPos val="l"/>
        <c:majorGridlines/>
        <c:numFmt formatCode="0.0%" sourceLinked="1"/>
        <c:majorTickMark val="out"/>
        <c:minorTickMark val="none"/>
        <c:tickLblPos val="nextTo"/>
        <c:crossAx val="48391680"/>
        <c:crosses val="autoZero"/>
        <c:crossBetween val="between"/>
      </c:valAx>
    </c:plotArea>
    <c:legend>
      <c:legendPos val="r"/>
      <c:layout>
        <c:manualLayout>
          <c:xMode val="edge"/>
          <c:yMode val="edge"/>
          <c:x val="0.65510585587993198"/>
          <c:y val="2.1910188927936201E-2"/>
          <c:w val="0.342772884218628"/>
          <c:h val="0.97808981107206405"/>
        </c:manualLayout>
      </c:layout>
      <c:overlay val="0"/>
      <c:spPr>
        <a:ln w="0"/>
      </c:spPr>
      <c:txPr>
        <a:bodyPr/>
        <a:lstStyle/>
        <a:p>
          <a:pPr>
            <a:defRPr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Sayfa1!$C$1</c:f>
              <c:strCache>
                <c:ptCount val="1"/>
                <c:pt idx="0">
                  <c:v>Общее количество решений УГЗ</c:v>
                </c:pt>
              </c:strCache>
            </c:strRef>
          </c:tx>
          <c:invertIfNegative val="0"/>
          <c:cat>
            <c:numRef>
              <c:f>Sayfa1!$B$2:$B$3</c:f>
              <c:numCache>
                <c:formatCode>General</c:formatCode>
                <c:ptCount val="2"/>
                <c:pt idx="0">
                  <c:v>2012</c:v>
                </c:pt>
                <c:pt idx="1">
                  <c:v>2013</c:v>
                </c:pt>
              </c:numCache>
            </c:numRef>
          </c:cat>
          <c:val>
            <c:numRef>
              <c:f>Sayfa1!$C$2:$C$3</c:f>
              <c:numCache>
                <c:formatCode>0</c:formatCode>
                <c:ptCount val="2"/>
                <c:pt idx="0">
                  <c:v>5111</c:v>
                </c:pt>
                <c:pt idx="1">
                  <c:v>5039</c:v>
                </c:pt>
              </c:numCache>
            </c:numRef>
          </c:val>
        </c:ser>
        <c:ser>
          <c:idx val="1"/>
          <c:order val="1"/>
          <c:tx>
            <c:strRef>
              <c:f>Sayfa1!$D$1</c:f>
              <c:strCache>
                <c:ptCount val="1"/>
                <c:pt idx="0">
                  <c:v>Решения, обжалованные в суде</c:v>
                </c:pt>
              </c:strCache>
            </c:strRef>
          </c:tx>
          <c:invertIfNegative val="0"/>
          <c:cat>
            <c:numRef>
              <c:f>Sayfa1!$B$2:$B$3</c:f>
              <c:numCache>
                <c:formatCode>General</c:formatCode>
                <c:ptCount val="2"/>
                <c:pt idx="0">
                  <c:v>2012</c:v>
                </c:pt>
                <c:pt idx="1">
                  <c:v>2013</c:v>
                </c:pt>
              </c:numCache>
            </c:numRef>
          </c:cat>
          <c:val>
            <c:numRef>
              <c:f>Sayfa1!$D$2:$D$3</c:f>
              <c:numCache>
                <c:formatCode>0</c:formatCode>
                <c:ptCount val="2"/>
                <c:pt idx="0">
                  <c:v>851</c:v>
                </c:pt>
                <c:pt idx="1">
                  <c:v>773</c:v>
                </c:pt>
              </c:numCache>
            </c:numRef>
          </c:val>
        </c:ser>
        <c:ser>
          <c:idx val="2"/>
          <c:order val="2"/>
          <c:tx>
            <c:strRef>
              <c:f>Sayfa1!$E$1</c:f>
              <c:strCache>
                <c:ptCount val="1"/>
                <c:pt idx="0">
                  <c:v>Решения суда, отклонившие решения УГЗ</c:v>
                </c:pt>
              </c:strCache>
            </c:strRef>
          </c:tx>
          <c:spPr>
            <a:solidFill>
              <a:srgbClr val="C00000"/>
            </a:solidFill>
          </c:spPr>
          <c:invertIfNegative val="0"/>
          <c:cat>
            <c:numRef>
              <c:f>Sayfa1!$B$2:$B$3</c:f>
              <c:numCache>
                <c:formatCode>General</c:formatCode>
                <c:ptCount val="2"/>
                <c:pt idx="0">
                  <c:v>2012</c:v>
                </c:pt>
                <c:pt idx="1">
                  <c:v>2013</c:v>
                </c:pt>
              </c:numCache>
            </c:numRef>
          </c:cat>
          <c:val>
            <c:numRef>
              <c:f>Sayfa1!$E$2:$E$3</c:f>
              <c:numCache>
                <c:formatCode>0</c:formatCode>
                <c:ptCount val="2"/>
                <c:pt idx="0">
                  <c:v>171</c:v>
                </c:pt>
                <c:pt idx="1">
                  <c:v>102</c:v>
                </c:pt>
              </c:numCache>
            </c:numRef>
          </c:val>
        </c:ser>
        <c:dLbls>
          <c:showLegendKey val="0"/>
          <c:showVal val="0"/>
          <c:showCatName val="0"/>
          <c:showSerName val="0"/>
          <c:showPercent val="0"/>
          <c:showBubbleSize val="0"/>
        </c:dLbls>
        <c:gapWidth val="150"/>
        <c:axId val="48771584"/>
        <c:axId val="150214272"/>
      </c:barChart>
      <c:catAx>
        <c:axId val="48771584"/>
        <c:scaling>
          <c:orientation val="minMax"/>
        </c:scaling>
        <c:delete val="0"/>
        <c:axPos val="b"/>
        <c:numFmt formatCode="General" sourceLinked="1"/>
        <c:majorTickMark val="out"/>
        <c:minorTickMark val="none"/>
        <c:tickLblPos val="nextTo"/>
        <c:crossAx val="150214272"/>
        <c:crosses val="autoZero"/>
        <c:auto val="1"/>
        <c:lblAlgn val="ctr"/>
        <c:lblOffset val="100"/>
        <c:noMultiLvlLbl val="0"/>
      </c:catAx>
      <c:valAx>
        <c:axId val="150214272"/>
        <c:scaling>
          <c:orientation val="minMax"/>
        </c:scaling>
        <c:delete val="0"/>
        <c:axPos val="l"/>
        <c:majorGridlines/>
        <c:numFmt formatCode="0" sourceLinked="1"/>
        <c:majorTickMark val="out"/>
        <c:minorTickMark val="none"/>
        <c:tickLblPos val="nextTo"/>
        <c:crossAx val="48771584"/>
        <c:crosses val="autoZero"/>
        <c:crossBetween val="between"/>
      </c:valAx>
    </c:plotArea>
    <c:legend>
      <c:legendPos val="r"/>
      <c:layout>
        <c:manualLayout>
          <c:xMode val="edge"/>
          <c:yMode val="edge"/>
          <c:x val="0.65510585587993198"/>
          <c:y val="0.21210145872264"/>
          <c:w val="0.33216658471142801"/>
          <c:h val="0.5728769240567950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Sayfa1!$B$1</c:f>
              <c:strCache>
                <c:ptCount val="1"/>
                <c:pt idx="0">
                  <c:v>менее 30 дней</c:v>
                </c:pt>
              </c:strCache>
            </c:strRef>
          </c:tx>
          <c:invertIfNegative val="0"/>
          <c:cat>
            <c:numRef>
              <c:f>Sayfa1!$A$2:$A$3</c:f>
              <c:numCache>
                <c:formatCode>General</c:formatCode>
                <c:ptCount val="2"/>
                <c:pt idx="0">
                  <c:v>2012</c:v>
                </c:pt>
                <c:pt idx="1">
                  <c:v>2013</c:v>
                </c:pt>
              </c:numCache>
            </c:numRef>
          </c:cat>
          <c:val>
            <c:numRef>
              <c:f>Sayfa1!$B$2:$B$3</c:f>
              <c:numCache>
                <c:formatCode>0</c:formatCode>
                <c:ptCount val="2"/>
                <c:pt idx="0">
                  <c:v>3881</c:v>
                </c:pt>
                <c:pt idx="1">
                  <c:v>3542</c:v>
                </c:pt>
              </c:numCache>
            </c:numRef>
          </c:val>
        </c:ser>
        <c:ser>
          <c:idx val="1"/>
          <c:order val="1"/>
          <c:tx>
            <c:strRef>
              <c:f>Sayfa1!$C$1</c:f>
              <c:strCache>
                <c:ptCount val="1"/>
                <c:pt idx="0">
                  <c:v>более 30 дней</c:v>
                </c:pt>
              </c:strCache>
            </c:strRef>
          </c:tx>
          <c:invertIfNegative val="0"/>
          <c:cat>
            <c:numRef>
              <c:f>Sayfa1!$A$2:$A$3</c:f>
              <c:numCache>
                <c:formatCode>General</c:formatCode>
                <c:ptCount val="2"/>
                <c:pt idx="0">
                  <c:v>2012</c:v>
                </c:pt>
                <c:pt idx="1">
                  <c:v>2013</c:v>
                </c:pt>
              </c:numCache>
            </c:numRef>
          </c:cat>
          <c:val>
            <c:numRef>
              <c:f>Sayfa1!$C$2:$C$3</c:f>
              <c:numCache>
                <c:formatCode>0</c:formatCode>
                <c:ptCount val="2"/>
                <c:pt idx="0">
                  <c:v>1230</c:v>
                </c:pt>
                <c:pt idx="1">
                  <c:v>1497</c:v>
                </c:pt>
              </c:numCache>
            </c:numRef>
          </c:val>
        </c:ser>
        <c:dLbls>
          <c:showLegendKey val="0"/>
          <c:showVal val="0"/>
          <c:showCatName val="0"/>
          <c:showSerName val="0"/>
          <c:showPercent val="0"/>
          <c:showBubbleSize val="0"/>
        </c:dLbls>
        <c:gapWidth val="150"/>
        <c:overlap val="100"/>
        <c:axId val="38656512"/>
        <c:axId val="159216128"/>
      </c:barChart>
      <c:catAx>
        <c:axId val="38656512"/>
        <c:scaling>
          <c:orientation val="minMax"/>
        </c:scaling>
        <c:delete val="0"/>
        <c:axPos val="b"/>
        <c:numFmt formatCode="General" sourceLinked="1"/>
        <c:majorTickMark val="out"/>
        <c:minorTickMark val="none"/>
        <c:tickLblPos val="nextTo"/>
        <c:crossAx val="159216128"/>
        <c:crosses val="autoZero"/>
        <c:auto val="1"/>
        <c:lblAlgn val="ctr"/>
        <c:lblOffset val="100"/>
        <c:noMultiLvlLbl val="0"/>
      </c:catAx>
      <c:valAx>
        <c:axId val="159216128"/>
        <c:scaling>
          <c:orientation val="minMax"/>
        </c:scaling>
        <c:delete val="0"/>
        <c:axPos val="l"/>
        <c:majorGridlines/>
        <c:numFmt formatCode="0%" sourceLinked="1"/>
        <c:majorTickMark val="out"/>
        <c:minorTickMark val="none"/>
        <c:tickLblPos val="nextTo"/>
        <c:crossAx val="38656512"/>
        <c:crosses val="autoZero"/>
        <c:crossBetween val="between"/>
      </c:valAx>
    </c:plotArea>
    <c:legend>
      <c:legendPos val="r"/>
      <c:layout>
        <c:manualLayout>
          <c:xMode val="edge"/>
          <c:yMode val="edge"/>
          <c:x val="0.69130242142407505"/>
          <c:y val="0.36298102512241898"/>
          <c:w val="0.29089029790340798"/>
          <c:h val="0.2736479069086649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Sayfa1!$B$1</c:f>
              <c:strCache>
                <c:ptCount val="1"/>
                <c:pt idx="0">
                  <c:v>Количество закупок</c:v>
                </c:pt>
              </c:strCache>
            </c:strRef>
          </c:tx>
          <c:invertIfNegative val="0"/>
          <c:cat>
            <c:numRef>
              <c:f>Sayfa1!$A$2:$A$3</c:f>
              <c:numCache>
                <c:formatCode>General</c:formatCode>
                <c:ptCount val="2"/>
                <c:pt idx="0">
                  <c:v>2012</c:v>
                </c:pt>
                <c:pt idx="1">
                  <c:v>2013</c:v>
                </c:pt>
              </c:numCache>
            </c:numRef>
          </c:cat>
          <c:val>
            <c:numRef>
              <c:f>Sayfa1!$B$2:$B$3</c:f>
              <c:numCache>
                <c:formatCode>General</c:formatCode>
                <c:ptCount val="2"/>
                <c:pt idx="0">
                  <c:v>127701</c:v>
                </c:pt>
                <c:pt idx="1">
                  <c:v>129093</c:v>
                </c:pt>
              </c:numCache>
            </c:numRef>
          </c:val>
        </c:ser>
        <c:dLbls>
          <c:showLegendKey val="0"/>
          <c:showVal val="0"/>
          <c:showCatName val="0"/>
          <c:showSerName val="0"/>
          <c:showPercent val="0"/>
          <c:showBubbleSize val="0"/>
        </c:dLbls>
        <c:gapWidth val="150"/>
        <c:axId val="39908352"/>
        <c:axId val="40842880"/>
      </c:barChart>
      <c:catAx>
        <c:axId val="39908352"/>
        <c:scaling>
          <c:orientation val="minMax"/>
        </c:scaling>
        <c:delete val="0"/>
        <c:axPos val="b"/>
        <c:numFmt formatCode="General" sourceLinked="1"/>
        <c:majorTickMark val="out"/>
        <c:minorTickMark val="none"/>
        <c:tickLblPos val="nextTo"/>
        <c:crossAx val="40842880"/>
        <c:crosses val="autoZero"/>
        <c:auto val="1"/>
        <c:lblAlgn val="ctr"/>
        <c:lblOffset val="100"/>
        <c:noMultiLvlLbl val="0"/>
      </c:catAx>
      <c:valAx>
        <c:axId val="40842880"/>
        <c:scaling>
          <c:orientation val="minMax"/>
          <c:max val="140000"/>
          <c:min val="0"/>
        </c:scaling>
        <c:delete val="0"/>
        <c:axPos val="l"/>
        <c:majorGridlines/>
        <c:numFmt formatCode="General" sourceLinked="0"/>
        <c:majorTickMark val="out"/>
        <c:minorTickMark val="none"/>
        <c:tickLblPos val="nextTo"/>
        <c:crossAx val="39908352"/>
        <c:crosses val="autoZero"/>
        <c:crossBetween val="between"/>
        <c:majorUnit val="2000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stacked"/>
        <c:varyColors val="0"/>
        <c:ser>
          <c:idx val="0"/>
          <c:order val="0"/>
          <c:tx>
            <c:strRef>
              <c:f>Sayfa1!$B$1</c:f>
              <c:strCache>
                <c:ptCount val="1"/>
                <c:pt idx="0">
                  <c:v>Стоимость закупок</c:v>
                </c:pt>
              </c:strCache>
            </c:strRef>
          </c:tx>
          <c:invertIfNegative val="0"/>
          <c:cat>
            <c:numRef>
              <c:f>Sayfa1!$A$2:$A$3</c:f>
              <c:numCache>
                <c:formatCode>General</c:formatCode>
                <c:ptCount val="2"/>
                <c:pt idx="0">
                  <c:v>2012</c:v>
                </c:pt>
                <c:pt idx="1">
                  <c:v>2013</c:v>
                </c:pt>
              </c:numCache>
            </c:numRef>
          </c:cat>
          <c:val>
            <c:numRef>
              <c:f>Sayfa1!$B$2:$B$3</c:f>
              <c:numCache>
                <c:formatCode>#,##0\ "₺"</c:formatCode>
                <c:ptCount val="2"/>
                <c:pt idx="0">
                  <c:v>94398722000</c:v>
                </c:pt>
                <c:pt idx="1">
                  <c:v>105504100000</c:v>
                </c:pt>
              </c:numCache>
            </c:numRef>
          </c:val>
        </c:ser>
        <c:dLbls>
          <c:showLegendKey val="0"/>
          <c:showVal val="0"/>
          <c:showCatName val="0"/>
          <c:showSerName val="0"/>
          <c:showPercent val="0"/>
          <c:showBubbleSize val="0"/>
        </c:dLbls>
        <c:gapWidth val="150"/>
        <c:overlap val="100"/>
        <c:axId val="39908864"/>
        <c:axId val="40854080"/>
      </c:barChart>
      <c:catAx>
        <c:axId val="39908864"/>
        <c:scaling>
          <c:orientation val="minMax"/>
        </c:scaling>
        <c:delete val="0"/>
        <c:axPos val="b"/>
        <c:numFmt formatCode="General" sourceLinked="1"/>
        <c:majorTickMark val="out"/>
        <c:minorTickMark val="none"/>
        <c:tickLblPos val="nextTo"/>
        <c:crossAx val="40854080"/>
        <c:crosses val="autoZero"/>
        <c:auto val="1"/>
        <c:lblAlgn val="ctr"/>
        <c:lblOffset val="100"/>
        <c:noMultiLvlLbl val="0"/>
      </c:catAx>
      <c:valAx>
        <c:axId val="40854080"/>
        <c:scaling>
          <c:orientation val="minMax"/>
          <c:max val="125000000000"/>
          <c:min val="0"/>
        </c:scaling>
        <c:delete val="0"/>
        <c:axPos val="l"/>
        <c:majorGridlines/>
        <c:numFmt formatCode="#,##0\ &quot;₺&quot;" sourceLinked="1"/>
        <c:majorTickMark val="cross"/>
        <c:minorTickMark val="none"/>
        <c:tickLblPos val="nextTo"/>
        <c:crossAx val="39908864"/>
        <c:crosses val="autoZero"/>
        <c:crossBetween val="between"/>
        <c:majorUnit val="2500000000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Продолжительность</a:t>
            </a:r>
            <a:r>
              <a:rPr lang="ru-RU" baseline="0" dirty="0" smtClean="0"/>
              <a:t> процедуры закупок</a:t>
            </a:r>
            <a:endParaRPr lang="en-US" dirty="0"/>
          </a:p>
        </c:rich>
      </c:tx>
      <c:layout/>
      <c:overlay val="0"/>
    </c:title>
    <c:autoTitleDeleted val="0"/>
    <c:plotArea>
      <c:layout/>
      <c:barChart>
        <c:barDir val="col"/>
        <c:grouping val="clustered"/>
        <c:varyColors val="0"/>
        <c:ser>
          <c:idx val="0"/>
          <c:order val="0"/>
          <c:tx>
            <c:strRef>
              <c:f>Sayfa1!$B$1</c:f>
              <c:strCache>
                <c:ptCount val="1"/>
                <c:pt idx="0">
                  <c:v>Среднее кол-во дней между объявлением о заключении контракта и подписанием контракта по вышеупомянутым пороговым значениям</c:v>
                </c:pt>
              </c:strCache>
            </c:strRef>
          </c:tx>
          <c:invertIfNegative val="0"/>
          <c:cat>
            <c:numRef>
              <c:f>Sayfa1!$A$2:$A$3</c:f>
              <c:numCache>
                <c:formatCode>General</c:formatCode>
                <c:ptCount val="2"/>
                <c:pt idx="0">
                  <c:v>2012</c:v>
                </c:pt>
                <c:pt idx="1">
                  <c:v>2013</c:v>
                </c:pt>
              </c:numCache>
            </c:numRef>
          </c:cat>
          <c:val>
            <c:numRef>
              <c:f>Sayfa1!$B$2:$B$3</c:f>
              <c:numCache>
                <c:formatCode>General</c:formatCode>
                <c:ptCount val="2"/>
                <c:pt idx="0">
                  <c:v>91.53</c:v>
                </c:pt>
                <c:pt idx="1">
                  <c:v>85.08</c:v>
                </c:pt>
              </c:numCache>
            </c:numRef>
          </c:val>
        </c:ser>
        <c:dLbls>
          <c:showLegendKey val="0"/>
          <c:showVal val="0"/>
          <c:showCatName val="0"/>
          <c:showSerName val="0"/>
          <c:showPercent val="0"/>
          <c:showBubbleSize val="0"/>
        </c:dLbls>
        <c:gapWidth val="150"/>
        <c:axId val="39910400"/>
        <c:axId val="40855808"/>
      </c:barChart>
      <c:catAx>
        <c:axId val="39910400"/>
        <c:scaling>
          <c:orientation val="minMax"/>
        </c:scaling>
        <c:delete val="0"/>
        <c:axPos val="b"/>
        <c:numFmt formatCode="General" sourceLinked="1"/>
        <c:majorTickMark val="out"/>
        <c:minorTickMark val="none"/>
        <c:tickLblPos val="nextTo"/>
        <c:crossAx val="40855808"/>
        <c:crosses val="autoZero"/>
        <c:auto val="1"/>
        <c:lblAlgn val="ctr"/>
        <c:lblOffset val="100"/>
        <c:noMultiLvlLbl val="0"/>
      </c:catAx>
      <c:valAx>
        <c:axId val="40855808"/>
        <c:scaling>
          <c:orientation val="minMax"/>
          <c:min val="0"/>
        </c:scaling>
        <c:delete val="0"/>
        <c:axPos val="l"/>
        <c:majorGridlines/>
        <c:numFmt formatCode="General" sourceLinked="1"/>
        <c:majorTickMark val="out"/>
        <c:minorTickMark val="none"/>
        <c:tickLblPos val="nextTo"/>
        <c:crossAx val="39910400"/>
        <c:crosses val="autoZero"/>
        <c:crossBetween val="between"/>
        <c:majorUnit val="20"/>
      </c:valAx>
    </c:plotArea>
    <c:legend>
      <c:legendPos val="r"/>
      <c:legendEntry>
        <c:idx val="0"/>
        <c:txPr>
          <a:bodyPr/>
          <a:lstStyle/>
          <a:p>
            <a:pPr>
              <a:defRPr sz="1500" baseline="0"/>
            </a:pPr>
            <a:endParaRPr lang="en-US"/>
          </a:p>
        </c:txPr>
      </c:legendEntry>
      <c:layout>
        <c:manualLayout>
          <c:xMode val="edge"/>
          <c:yMode val="edge"/>
          <c:x val="0.66766582137479003"/>
          <c:y val="0.24151885512029"/>
          <c:w val="0.33233417862520997"/>
          <c:h val="0.60058656123589504"/>
        </c:manualLayout>
      </c:layout>
      <c:overlay val="0"/>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Sayfa1!$B$1</c:f>
              <c:strCache>
                <c:ptCount val="1"/>
                <c:pt idx="0">
                  <c:v>Конкурсные процедуры (открытые, ограниченные и договорные процедуры)</c:v>
                </c:pt>
              </c:strCache>
            </c:strRef>
          </c:tx>
          <c:invertIfNegative val="0"/>
          <c:cat>
            <c:numRef>
              <c:f>Sayfa1!$A$2:$A$3</c:f>
              <c:numCache>
                <c:formatCode>General</c:formatCode>
                <c:ptCount val="2"/>
                <c:pt idx="0">
                  <c:v>2012</c:v>
                </c:pt>
                <c:pt idx="1">
                  <c:v>2013</c:v>
                </c:pt>
              </c:numCache>
            </c:numRef>
          </c:cat>
          <c:val>
            <c:numRef>
              <c:f>Sayfa1!$B$2:$B$3</c:f>
              <c:numCache>
                <c:formatCode>#,##0\ "₺"</c:formatCode>
                <c:ptCount val="2"/>
                <c:pt idx="0">
                  <c:v>76634710000</c:v>
                </c:pt>
                <c:pt idx="1">
                  <c:v>89237531000</c:v>
                </c:pt>
              </c:numCache>
            </c:numRef>
          </c:val>
        </c:ser>
        <c:ser>
          <c:idx val="1"/>
          <c:order val="1"/>
          <c:tx>
            <c:strRef>
              <c:f>Sayfa1!$C$1</c:f>
              <c:strCache>
                <c:ptCount val="1"/>
                <c:pt idx="0">
                  <c:v>Внеконкурсные процедуры (прямые закупки)</c:v>
                </c:pt>
              </c:strCache>
            </c:strRef>
          </c:tx>
          <c:invertIfNegative val="0"/>
          <c:cat>
            <c:numRef>
              <c:f>Sayfa1!$A$2:$A$3</c:f>
              <c:numCache>
                <c:formatCode>General</c:formatCode>
                <c:ptCount val="2"/>
                <c:pt idx="0">
                  <c:v>2012</c:v>
                </c:pt>
                <c:pt idx="1">
                  <c:v>2013</c:v>
                </c:pt>
              </c:numCache>
            </c:numRef>
          </c:cat>
          <c:val>
            <c:numRef>
              <c:f>Sayfa1!$C$2:$C$3</c:f>
              <c:numCache>
                <c:formatCode>#,##0\ "₺"</c:formatCode>
                <c:ptCount val="2"/>
                <c:pt idx="0">
                  <c:v>10554256000</c:v>
                </c:pt>
                <c:pt idx="1">
                  <c:v>6433774000</c:v>
                </c:pt>
              </c:numCache>
            </c:numRef>
          </c:val>
        </c:ser>
        <c:dLbls>
          <c:showLegendKey val="0"/>
          <c:showVal val="0"/>
          <c:showCatName val="0"/>
          <c:showSerName val="0"/>
          <c:showPercent val="0"/>
          <c:showBubbleSize val="0"/>
        </c:dLbls>
        <c:gapWidth val="150"/>
        <c:axId val="40279552"/>
        <c:axId val="159219008"/>
      </c:barChart>
      <c:catAx>
        <c:axId val="40279552"/>
        <c:scaling>
          <c:orientation val="minMax"/>
        </c:scaling>
        <c:delete val="0"/>
        <c:axPos val="b"/>
        <c:numFmt formatCode="General" sourceLinked="1"/>
        <c:majorTickMark val="out"/>
        <c:minorTickMark val="none"/>
        <c:tickLblPos val="nextTo"/>
        <c:crossAx val="159219008"/>
        <c:crosses val="autoZero"/>
        <c:auto val="1"/>
        <c:lblAlgn val="ctr"/>
        <c:lblOffset val="100"/>
        <c:noMultiLvlLbl val="0"/>
      </c:catAx>
      <c:valAx>
        <c:axId val="159219008"/>
        <c:scaling>
          <c:orientation val="minMax"/>
        </c:scaling>
        <c:delete val="0"/>
        <c:axPos val="l"/>
        <c:majorGridlines/>
        <c:numFmt formatCode="#,##0\ &quot;₺&quot;" sourceLinked="1"/>
        <c:majorTickMark val="out"/>
        <c:minorTickMark val="none"/>
        <c:tickLblPos val="nextTo"/>
        <c:crossAx val="402795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Sayfa1!$C$1</c:f>
              <c:strCache>
                <c:ptCount val="1"/>
                <c:pt idx="0">
                  <c:v>Оценочная стоимость</c:v>
                </c:pt>
              </c:strCache>
            </c:strRef>
          </c:tx>
          <c:invertIfNegative val="0"/>
          <c:cat>
            <c:numRef>
              <c:f>Sayfa1!$B$2:$B$3</c:f>
              <c:numCache>
                <c:formatCode>General</c:formatCode>
                <c:ptCount val="2"/>
                <c:pt idx="0">
                  <c:v>2012</c:v>
                </c:pt>
                <c:pt idx="1">
                  <c:v>2013</c:v>
                </c:pt>
              </c:numCache>
            </c:numRef>
          </c:cat>
          <c:val>
            <c:numRef>
              <c:f>Sayfa1!$C$2:$C$3</c:f>
              <c:numCache>
                <c:formatCode>#,##0\ "₺"</c:formatCode>
                <c:ptCount val="2"/>
                <c:pt idx="0">
                  <c:v>103080077000</c:v>
                </c:pt>
                <c:pt idx="1">
                  <c:v>116906468000</c:v>
                </c:pt>
              </c:numCache>
            </c:numRef>
          </c:val>
        </c:ser>
        <c:ser>
          <c:idx val="1"/>
          <c:order val="1"/>
          <c:tx>
            <c:strRef>
              <c:f>Sayfa1!$D$1</c:f>
              <c:strCache>
                <c:ptCount val="1"/>
                <c:pt idx="0">
                  <c:v>Стоимость контракта</c:v>
                </c:pt>
              </c:strCache>
            </c:strRef>
          </c:tx>
          <c:invertIfNegative val="0"/>
          <c:cat>
            <c:numRef>
              <c:f>Sayfa1!$B$2:$B$3</c:f>
              <c:numCache>
                <c:formatCode>General</c:formatCode>
                <c:ptCount val="2"/>
                <c:pt idx="0">
                  <c:v>2012</c:v>
                </c:pt>
                <c:pt idx="1">
                  <c:v>2013</c:v>
                </c:pt>
              </c:numCache>
            </c:numRef>
          </c:cat>
          <c:val>
            <c:numRef>
              <c:f>Sayfa1!$D$2:$D$3</c:f>
              <c:numCache>
                <c:formatCode>#,##0\ "₺"</c:formatCode>
                <c:ptCount val="2"/>
                <c:pt idx="0">
                  <c:v>76634709000</c:v>
                </c:pt>
                <c:pt idx="1">
                  <c:v>89237530000</c:v>
                </c:pt>
              </c:numCache>
            </c:numRef>
          </c:val>
        </c:ser>
        <c:dLbls>
          <c:showLegendKey val="0"/>
          <c:showVal val="0"/>
          <c:showCatName val="0"/>
          <c:showSerName val="0"/>
          <c:showPercent val="0"/>
          <c:showBubbleSize val="0"/>
        </c:dLbls>
        <c:gapWidth val="150"/>
        <c:axId val="150510592"/>
        <c:axId val="150161088"/>
      </c:barChart>
      <c:catAx>
        <c:axId val="150510592"/>
        <c:scaling>
          <c:orientation val="minMax"/>
        </c:scaling>
        <c:delete val="0"/>
        <c:axPos val="b"/>
        <c:numFmt formatCode="General" sourceLinked="1"/>
        <c:majorTickMark val="out"/>
        <c:minorTickMark val="none"/>
        <c:tickLblPos val="nextTo"/>
        <c:crossAx val="150161088"/>
        <c:crosses val="autoZero"/>
        <c:auto val="1"/>
        <c:lblAlgn val="ctr"/>
        <c:lblOffset val="100"/>
        <c:noMultiLvlLbl val="0"/>
      </c:catAx>
      <c:valAx>
        <c:axId val="150161088"/>
        <c:scaling>
          <c:orientation val="minMax"/>
        </c:scaling>
        <c:delete val="0"/>
        <c:axPos val="l"/>
        <c:majorGridlines/>
        <c:numFmt formatCode="#,##0\ &quot;₺&quot;" sourceLinked="1"/>
        <c:majorTickMark val="out"/>
        <c:minorTickMark val="none"/>
        <c:tickLblPos val="nextTo"/>
        <c:crossAx val="1505105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Sayfa1!$B$1</c:f>
              <c:strCache>
                <c:ptCount val="1"/>
                <c:pt idx="0">
                  <c:v>Тендерная документация приобретается непосредственно у органов, заключающих контракты</c:v>
                </c:pt>
              </c:strCache>
            </c:strRef>
          </c:tx>
          <c:invertIfNegative val="0"/>
          <c:cat>
            <c:numRef>
              <c:f>Sayfa1!$A$2:$A$3</c:f>
              <c:numCache>
                <c:formatCode>General</c:formatCode>
                <c:ptCount val="2"/>
                <c:pt idx="0">
                  <c:v>2012</c:v>
                </c:pt>
                <c:pt idx="1">
                  <c:v>2013</c:v>
                </c:pt>
              </c:numCache>
            </c:numRef>
          </c:cat>
          <c:val>
            <c:numRef>
              <c:f>Sayfa1!$B$2:$B$3</c:f>
              <c:numCache>
                <c:formatCode>0.00%</c:formatCode>
                <c:ptCount val="2"/>
                <c:pt idx="0">
                  <c:v>0.40100000000000002</c:v>
                </c:pt>
                <c:pt idx="1">
                  <c:v>0.36599999999999999</c:v>
                </c:pt>
              </c:numCache>
            </c:numRef>
          </c:val>
        </c:ser>
        <c:ser>
          <c:idx val="1"/>
          <c:order val="1"/>
          <c:tx>
            <c:strRef>
              <c:f>Sayfa1!$C$1</c:f>
              <c:strCache>
                <c:ptCount val="1"/>
                <c:pt idx="0">
                  <c:v>Тендерная документация приобретается через ЭПГЗ посредством применения электронной или мобильной подписи</c:v>
                </c:pt>
              </c:strCache>
            </c:strRef>
          </c:tx>
          <c:invertIfNegative val="0"/>
          <c:cat>
            <c:numRef>
              <c:f>Sayfa1!$A$2:$A$3</c:f>
              <c:numCache>
                <c:formatCode>General</c:formatCode>
                <c:ptCount val="2"/>
                <c:pt idx="0">
                  <c:v>2012</c:v>
                </c:pt>
                <c:pt idx="1">
                  <c:v>2013</c:v>
                </c:pt>
              </c:numCache>
            </c:numRef>
          </c:cat>
          <c:val>
            <c:numRef>
              <c:f>Sayfa1!$C$2:$C$3</c:f>
              <c:numCache>
                <c:formatCode>0.00%</c:formatCode>
                <c:ptCount val="2"/>
                <c:pt idx="0">
                  <c:v>0.59899999999999998</c:v>
                </c:pt>
                <c:pt idx="1">
                  <c:v>0.63400000000000001</c:v>
                </c:pt>
              </c:numCache>
            </c:numRef>
          </c:val>
        </c:ser>
        <c:dLbls>
          <c:showLegendKey val="0"/>
          <c:showVal val="0"/>
          <c:showCatName val="0"/>
          <c:showSerName val="0"/>
          <c:showPercent val="0"/>
          <c:showBubbleSize val="0"/>
        </c:dLbls>
        <c:gapWidth val="150"/>
        <c:axId val="48390144"/>
        <c:axId val="150163392"/>
      </c:barChart>
      <c:catAx>
        <c:axId val="48390144"/>
        <c:scaling>
          <c:orientation val="minMax"/>
        </c:scaling>
        <c:delete val="0"/>
        <c:axPos val="b"/>
        <c:numFmt formatCode="General" sourceLinked="1"/>
        <c:majorTickMark val="out"/>
        <c:minorTickMark val="none"/>
        <c:tickLblPos val="nextTo"/>
        <c:crossAx val="150163392"/>
        <c:crosses val="autoZero"/>
        <c:auto val="1"/>
        <c:lblAlgn val="ctr"/>
        <c:lblOffset val="100"/>
        <c:noMultiLvlLbl val="0"/>
      </c:catAx>
      <c:valAx>
        <c:axId val="150163392"/>
        <c:scaling>
          <c:orientation val="minMax"/>
        </c:scaling>
        <c:delete val="0"/>
        <c:axPos val="l"/>
        <c:majorGridlines/>
        <c:numFmt formatCode="0.00%" sourceLinked="1"/>
        <c:majorTickMark val="out"/>
        <c:minorTickMark val="none"/>
        <c:tickLblPos val="nextTo"/>
        <c:crossAx val="48390144"/>
        <c:crosses val="autoZero"/>
        <c:crossBetween val="between"/>
      </c:valAx>
    </c:plotArea>
    <c:legend>
      <c:legendPos val="r"/>
      <c:layout>
        <c:manualLayout>
          <c:xMode val="edge"/>
          <c:yMode val="edge"/>
          <c:x val="0.64907128903118216"/>
          <c:y val="3.9812107345026375E-2"/>
          <c:w val="0.33820115156017833"/>
          <c:h val="0.92621610230579843"/>
        </c:manualLayout>
      </c:layout>
      <c:overlay val="0"/>
      <c:txPr>
        <a:bodyPr/>
        <a:lstStyle/>
        <a:p>
          <a:pPr>
            <a:defRPr sz="15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Sayfa1!$B$1</c:f>
              <c:strCache>
                <c:ptCount val="1"/>
                <c:pt idx="0">
                  <c:v>Товары</c:v>
                </c:pt>
              </c:strCache>
            </c:strRef>
          </c:tx>
          <c:invertIfNegative val="0"/>
          <c:cat>
            <c:numRef>
              <c:f>Sayfa1!$A$2:$A$3</c:f>
              <c:numCache>
                <c:formatCode>General</c:formatCode>
                <c:ptCount val="2"/>
                <c:pt idx="0">
                  <c:v>2012</c:v>
                </c:pt>
                <c:pt idx="1">
                  <c:v>2013</c:v>
                </c:pt>
              </c:numCache>
            </c:numRef>
          </c:cat>
          <c:val>
            <c:numRef>
              <c:f>Sayfa1!$B$2:$B$3</c:f>
              <c:numCache>
                <c:formatCode>0.00</c:formatCode>
                <c:ptCount val="2"/>
                <c:pt idx="0">
                  <c:v>3.88</c:v>
                </c:pt>
                <c:pt idx="1">
                  <c:v>3.96</c:v>
                </c:pt>
              </c:numCache>
            </c:numRef>
          </c:val>
        </c:ser>
        <c:ser>
          <c:idx val="1"/>
          <c:order val="1"/>
          <c:tx>
            <c:strRef>
              <c:f>Sayfa1!$C$1</c:f>
              <c:strCache>
                <c:ptCount val="1"/>
                <c:pt idx="0">
                  <c:v>Работы</c:v>
                </c:pt>
              </c:strCache>
            </c:strRef>
          </c:tx>
          <c:invertIfNegative val="0"/>
          <c:cat>
            <c:numRef>
              <c:f>Sayfa1!$A$2:$A$3</c:f>
              <c:numCache>
                <c:formatCode>General</c:formatCode>
                <c:ptCount val="2"/>
                <c:pt idx="0">
                  <c:v>2012</c:v>
                </c:pt>
                <c:pt idx="1">
                  <c:v>2013</c:v>
                </c:pt>
              </c:numCache>
            </c:numRef>
          </c:cat>
          <c:val>
            <c:numRef>
              <c:f>Sayfa1!$C$2:$C$3</c:f>
              <c:numCache>
                <c:formatCode>0.00</c:formatCode>
                <c:ptCount val="2"/>
                <c:pt idx="0">
                  <c:v>6.41</c:v>
                </c:pt>
                <c:pt idx="1">
                  <c:v>6.14</c:v>
                </c:pt>
              </c:numCache>
            </c:numRef>
          </c:val>
        </c:ser>
        <c:ser>
          <c:idx val="2"/>
          <c:order val="2"/>
          <c:tx>
            <c:strRef>
              <c:f>Sayfa1!$D$1</c:f>
              <c:strCache>
                <c:ptCount val="1"/>
                <c:pt idx="0">
                  <c:v>Услуги</c:v>
                </c:pt>
              </c:strCache>
            </c:strRef>
          </c:tx>
          <c:spPr>
            <a:solidFill>
              <a:srgbClr val="C00000"/>
            </a:solidFill>
          </c:spPr>
          <c:invertIfNegative val="0"/>
          <c:cat>
            <c:numRef>
              <c:f>Sayfa1!$A$2:$A$3</c:f>
              <c:numCache>
                <c:formatCode>General</c:formatCode>
                <c:ptCount val="2"/>
                <c:pt idx="0">
                  <c:v>2012</c:v>
                </c:pt>
                <c:pt idx="1">
                  <c:v>2013</c:v>
                </c:pt>
              </c:numCache>
            </c:numRef>
          </c:cat>
          <c:val>
            <c:numRef>
              <c:f>Sayfa1!$D$2:$D$3</c:f>
              <c:numCache>
                <c:formatCode>0.00</c:formatCode>
                <c:ptCount val="2"/>
                <c:pt idx="0">
                  <c:v>3.2</c:v>
                </c:pt>
                <c:pt idx="1">
                  <c:v>3.26</c:v>
                </c:pt>
              </c:numCache>
            </c:numRef>
          </c:val>
        </c:ser>
        <c:ser>
          <c:idx val="3"/>
          <c:order val="3"/>
          <c:tx>
            <c:strRef>
              <c:f>Sayfa1!$E$1</c:f>
              <c:strCache>
                <c:ptCount val="1"/>
                <c:pt idx="0">
                  <c:v>Всего</c:v>
                </c:pt>
              </c:strCache>
            </c:strRef>
          </c:tx>
          <c:spPr>
            <a:solidFill>
              <a:srgbClr val="FFC000"/>
            </a:solidFill>
          </c:spPr>
          <c:invertIfNegative val="0"/>
          <c:cat>
            <c:numRef>
              <c:f>Sayfa1!$A$2:$A$3</c:f>
              <c:numCache>
                <c:formatCode>General</c:formatCode>
                <c:ptCount val="2"/>
                <c:pt idx="0">
                  <c:v>2012</c:v>
                </c:pt>
                <c:pt idx="1">
                  <c:v>2013</c:v>
                </c:pt>
              </c:numCache>
            </c:numRef>
          </c:cat>
          <c:val>
            <c:numRef>
              <c:f>Sayfa1!$E$2:$E$3</c:f>
              <c:numCache>
                <c:formatCode>0.00</c:formatCode>
                <c:ptCount val="2"/>
                <c:pt idx="0">
                  <c:v>4.2</c:v>
                </c:pt>
                <c:pt idx="1">
                  <c:v>4.21</c:v>
                </c:pt>
              </c:numCache>
            </c:numRef>
          </c:val>
        </c:ser>
        <c:dLbls>
          <c:showLegendKey val="0"/>
          <c:showVal val="0"/>
          <c:showCatName val="0"/>
          <c:showSerName val="0"/>
          <c:showPercent val="0"/>
          <c:showBubbleSize val="0"/>
        </c:dLbls>
        <c:gapWidth val="150"/>
        <c:axId val="48215552"/>
        <c:axId val="150165696"/>
      </c:barChart>
      <c:catAx>
        <c:axId val="48215552"/>
        <c:scaling>
          <c:orientation val="minMax"/>
        </c:scaling>
        <c:delete val="0"/>
        <c:axPos val="b"/>
        <c:numFmt formatCode="General" sourceLinked="1"/>
        <c:majorTickMark val="out"/>
        <c:minorTickMark val="none"/>
        <c:tickLblPos val="nextTo"/>
        <c:crossAx val="150165696"/>
        <c:crosses val="autoZero"/>
        <c:auto val="1"/>
        <c:lblAlgn val="ctr"/>
        <c:lblOffset val="100"/>
        <c:noMultiLvlLbl val="0"/>
      </c:catAx>
      <c:valAx>
        <c:axId val="150165696"/>
        <c:scaling>
          <c:orientation val="minMax"/>
        </c:scaling>
        <c:delete val="0"/>
        <c:axPos val="l"/>
        <c:majorGridlines/>
        <c:numFmt formatCode="0.00" sourceLinked="1"/>
        <c:majorTickMark val="out"/>
        <c:minorTickMark val="none"/>
        <c:tickLblPos val="nextTo"/>
        <c:crossAx val="482155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343D93-C618-B54E-B9FB-55F6B46089A7}" type="doc">
      <dgm:prSet loTypeId="urn:microsoft.com/office/officeart/2005/8/layout/chevron2" loCatId="" qsTypeId="urn:microsoft.com/office/officeart/2005/8/quickstyle/simple4" qsCatId="simple" csTypeId="urn:microsoft.com/office/officeart/2005/8/colors/accent2_2" csCatId="accent2" phldr="1"/>
      <dgm:spPr/>
      <dgm:t>
        <a:bodyPr/>
        <a:lstStyle/>
        <a:p>
          <a:endParaRPr lang="en-US"/>
        </a:p>
      </dgm:t>
    </dgm:pt>
    <dgm:pt modelId="{787A3C14-1C29-6240-B811-4F304BDFED2E}">
      <dgm:prSet phldrT="[Text]" phldr="1"/>
      <dgm:spPr/>
      <dgm:t>
        <a:bodyPr/>
        <a:lstStyle/>
        <a:p>
          <a:endParaRPr lang="en-US" dirty="0"/>
        </a:p>
      </dgm:t>
    </dgm:pt>
    <dgm:pt modelId="{50F03739-EADD-6F4E-9690-07F4618924A0}" type="parTrans" cxnId="{5FB11B08-0094-8545-9E28-5E67464A39CA}">
      <dgm:prSet/>
      <dgm:spPr/>
      <dgm:t>
        <a:bodyPr/>
        <a:lstStyle/>
        <a:p>
          <a:endParaRPr lang="en-US"/>
        </a:p>
      </dgm:t>
    </dgm:pt>
    <dgm:pt modelId="{0F35B6FD-5240-934C-B5C6-4F065C61FF15}" type="sibTrans" cxnId="{5FB11B08-0094-8545-9E28-5E67464A39CA}">
      <dgm:prSet/>
      <dgm:spPr/>
      <dgm:t>
        <a:bodyPr/>
        <a:lstStyle/>
        <a:p>
          <a:endParaRPr lang="en-US"/>
        </a:p>
      </dgm:t>
    </dgm:pt>
    <dgm:pt modelId="{20671D98-A998-CF4C-A345-AF0D1F26475B}">
      <dgm:prSet phldrT="[Text]"/>
      <dgm:spPr/>
      <dgm:t>
        <a:bodyPr/>
        <a:lstStyle/>
        <a:p>
          <a:r>
            <a:rPr lang="ru-RU" dirty="0" smtClean="0">
              <a:latin typeface="Calibri" pitchFamily="34" charset="0"/>
            </a:rPr>
            <a:t>Введение</a:t>
          </a:r>
          <a:endParaRPr lang="en-US" dirty="0">
            <a:latin typeface="Calibri" pitchFamily="34" charset="0"/>
          </a:endParaRPr>
        </a:p>
      </dgm:t>
    </dgm:pt>
    <dgm:pt modelId="{7FA984B2-03B8-2941-96EB-B5A9979B2553}" type="parTrans" cxnId="{0808A34D-EDFF-A94A-BDF2-5A10DEA3351A}">
      <dgm:prSet/>
      <dgm:spPr/>
      <dgm:t>
        <a:bodyPr/>
        <a:lstStyle/>
        <a:p>
          <a:endParaRPr lang="en-US"/>
        </a:p>
      </dgm:t>
    </dgm:pt>
    <dgm:pt modelId="{1D7298B6-3AE9-D047-9661-CD0519FC0BE4}" type="sibTrans" cxnId="{0808A34D-EDFF-A94A-BDF2-5A10DEA3351A}">
      <dgm:prSet/>
      <dgm:spPr/>
      <dgm:t>
        <a:bodyPr/>
        <a:lstStyle/>
        <a:p>
          <a:endParaRPr lang="en-US"/>
        </a:p>
      </dgm:t>
    </dgm:pt>
    <dgm:pt modelId="{A3E22F25-4A50-194E-A55C-BC2662056BC2}">
      <dgm:prSet phldrT="[Text]" phldr="1"/>
      <dgm:spPr/>
      <dgm:t>
        <a:bodyPr/>
        <a:lstStyle/>
        <a:p>
          <a:endParaRPr lang="en-US" dirty="0">
            <a:latin typeface="Calibri" pitchFamily="34" charset="0"/>
          </a:endParaRPr>
        </a:p>
      </dgm:t>
    </dgm:pt>
    <dgm:pt modelId="{74562753-8B5A-2444-9AED-A1EAFB23E803}" type="parTrans" cxnId="{DF7819B7-A501-9647-9546-2EC75C84A3ED}">
      <dgm:prSet/>
      <dgm:spPr/>
      <dgm:t>
        <a:bodyPr/>
        <a:lstStyle/>
        <a:p>
          <a:endParaRPr lang="en-US"/>
        </a:p>
      </dgm:t>
    </dgm:pt>
    <dgm:pt modelId="{75C3045C-FB3F-0547-B15C-53096C1BD0E5}" type="sibTrans" cxnId="{DF7819B7-A501-9647-9546-2EC75C84A3ED}">
      <dgm:prSet/>
      <dgm:spPr/>
      <dgm:t>
        <a:bodyPr/>
        <a:lstStyle/>
        <a:p>
          <a:endParaRPr lang="en-US"/>
        </a:p>
      </dgm:t>
    </dgm:pt>
    <dgm:pt modelId="{42F48CD2-462C-314C-8368-F41AC22E4840}">
      <dgm:prSet phldrT="[Text]"/>
      <dgm:spPr/>
      <dgm:t>
        <a:bodyPr/>
        <a:lstStyle/>
        <a:p>
          <a:r>
            <a:rPr lang="ru-RU" dirty="0" smtClean="0">
              <a:latin typeface="Calibri" pitchFamily="34" charset="0"/>
            </a:rPr>
            <a:t>Система государственных закупок в Турции</a:t>
          </a:r>
          <a:endParaRPr lang="en-US" dirty="0">
            <a:latin typeface="Calibri" pitchFamily="34" charset="0"/>
          </a:endParaRPr>
        </a:p>
      </dgm:t>
    </dgm:pt>
    <dgm:pt modelId="{B872D804-0B7D-0148-A7DD-346BA99E0DD8}" type="parTrans" cxnId="{6C6FDB90-8188-1049-90EE-0D4F563D6B09}">
      <dgm:prSet/>
      <dgm:spPr/>
      <dgm:t>
        <a:bodyPr/>
        <a:lstStyle/>
        <a:p>
          <a:endParaRPr lang="en-US"/>
        </a:p>
      </dgm:t>
    </dgm:pt>
    <dgm:pt modelId="{E2358C6E-EBDA-1349-9D9D-33E48E1502C6}" type="sibTrans" cxnId="{6C6FDB90-8188-1049-90EE-0D4F563D6B09}">
      <dgm:prSet/>
      <dgm:spPr/>
      <dgm:t>
        <a:bodyPr/>
        <a:lstStyle/>
        <a:p>
          <a:endParaRPr lang="en-US"/>
        </a:p>
      </dgm:t>
    </dgm:pt>
    <dgm:pt modelId="{0578AD0D-0AF4-2E4C-A454-76E66CCFF7E4}">
      <dgm:prSet phldrT="[Text]" phldr="1"/>
      <dgm:spPr/>
      <dgm:t>
        <a:bodyPr/>
        <a:lstStyle/>
        <a:p>
          <a:endParaRPr lang="en-US" dirty="0">
            <a:latin typeface="Calibri" pitchFamily="34" charset="0"/>
          </a:endParaRPr>
        </a:p>
      </dgm:t>
    </dgm:pt>
    <dgm:pt modelId="{13F786C3-B6D3-3E43-9F7F-7F75998BF509}" type="parTrans" cxnId="{10F2B186-47FF-8C4A-B367-F291546FD9D7}">
      <dgm:prSet/>
      <dgm:spPr/>
      <dgm:t>
        <a:bodyPr/>
        <a:lstStyle/>
        <a:p>
          <a:endParaRPr lang="en-US"/>
        </a:p>
      </dgm:t>
    </dgm:pt>
    <dgm:pt modelId="{887402FC-CCC3-9A43-87A9-D23AB1FADC93}" type="sibTrans" cxnId="{10F2B186-47FF-8C4A-B367-F291546FD9D7}">
      <dgm:prSet/>
      <dgm:spPr/>
      <dgm:t>
        <a:bodyPr/>
        <a:lstStyle/>
        <a:p>
          <a:endParaRPr lang="en-US"/>
        </a:p>
      </dgm:t>
    </dgm:pt>
    <dgm:pt modelId="{130CC46D-192B-C447-9B43-3DAA6E74F33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latin typeface="Calibri" pitchFamily="34" charset="0"/>
            </a:rPr>
            <a:t>Оценка эффективности системы государственных закупок Турции</a:t>
          </a:r>
          <a:endParaRPr lang="en-US" dirty="0" smtClean="0">
            <a:latin typeface="Calibri" pitchFamily="34" charset="0"/>
          </a:endParaRPr>
        </a:p>
      </dgm:t>
    </dgm:pt>
    <dgm:pt modelId="{45EEB050-53CD-7748-ACB2-7D14962F1B81}" type="parTrans" cxnId="{EFD7BF60-026A-6B4F-BE00-0020E0D73A48}">
      <dgm:prSet/>
      <dgm:spPr/>
      <dgm:t>
        <a:bodyPr/>
        <a:lstStyle/>
        <a:p>
          <a:endParaRPr lang="en-US"/>
        </a:p>
      </dgm:t>
    </dgm:pt>
    <dgm:pt modelId="{7D3AA826-895E-A64B-B63A-2AEA7BA70849}" type="sibTrans" cxnId="{EFD7BF60-026A-6B4F-BE00-0020E0D73A48}">
      <dgm:prSet/>
      <dgm:spPr/>
      <dgm:t>
        <a:bodyPr/>
        <a:lstStyle/>
        <a:p>
          <a:endParaRPr lang="en-US"/>
        </a:p>
      </dgm:t>
    </dgm:pt>
    <dgm:pt modelId="{A953ECF5-7628-0247-BDD6-71AF9BAB723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latin typeface="Calibri" pitchFamily="34" charset="0"/>
            </a:rPr>
            <a:t>Задачи и проблемы</a:t>
          </a:r>
          <a:endParaRPr lang="en-US" dirty="0" smtClean="0">
            <a:latin typeface="Calibri" pitchFamily="34" charset="0"/>
          </a:endParaRPr>
        </a:p>
        <a:p>
          <a:pPr marL="171450" indent="0" defTabSz="711200">
            <a:lnSpc>
              <a:spcPct val="90000"/>
            </a:lnSpc>
            <a:spcBef>
              <a:spcPct val="0"/>
            </a:spcBef>
            <a:spcAft>
              <a:spcPct val="15000"/>
            </a:spcAft>
            <a:buNone/>
          </a:pPr>
          <a:endParaRPr lang="en-US" dirty="0">
            <a:latin typeface="Calibri" pitchFamily="34" charset="0"/>
          </a:endParaRPr>
        </a:p>
      </dgm:t>
    </dgm:pt>
    <dgm:pt modelId="{AAEC9C34-C00D-7F4E-933A-1F4EFBFD35A7}" type="parTrans" cxnId="{91C85EBA-164E-3D44-BDA3-89A1D6EA4139}">
      <dgm:prSet/>
      <dgm:spPr/>
      <dgm:t>
        <a:bodyPr/>
        <a:lstStyle/>
        <a:p>
          <a:endParaRPr lang="en-US"/>
        </a:p>
      </dgm:t>
    </dgm:pt>
    <dgm:pt modelId="{43551045-7749-0A49-83B9-01B7E43B75EF}" type="sibTrans" cxnId="{91C85EBA-164E-3D44-BDA3-89A1D6EA4139}">
      <dgm:prSet/>
      <dgm:spPr/>
      <dgm:t>
        <a:bodyPr/>
        <a:lstStyle/>
        <a:p>
          <a:endParaRPr lang="en-US"/>
        </a:p>
      </dgm:t>
    </dgm:pt>
    <dgm:pt modelId="{AF20D7EA-1D4B-4240-B0BA-127C25738818}">
      <dgm:prSet phldrT="[Text]"/>
      <dgm:spPr/>
      <dgm:t>
        <a:bodyPr/>
        <a:lstStyle/>
        <a:p>
          <a:pPr marL="0" indent="0" defTabSz="1022350">
            <a:lnSpc>
              <a:spcPct val="90000"/>
            </a:lnSpc>
            <a:spcBef>
              <a:spcPct val="0"/>
            </a:spcBef>
            <a:spcAft>
              <a:spcPct val="15000"/>
            </a:spcAft>
            <a:buNone/>
          </a:pPr>
          <a:r>
            <a:rPr lang="ru-RU" b="0" dirty="0" smtClean="0">
              <a:latin typeface="Calibri" pitchFamily="34" charset="0"/>
            </a:rPr>
            <a:t>Электронные закупки и бизнес-аналитика</a:t>
          </a:r>
          <a:endParaRPr lang="en-US" b="0" dirty="0">
            <a:latin typeface="Calibri" pitchFamily="34" charset="0"/>
          </a:endParaRPr>
        </a:p>
      </dgm:t>
    </dgm:pt>
    <dgm:pt modelId="{2815969C-E9C5-7541-8A37-DA7B2D093479}" type="parTrans" cxnId="{38FECB99-E92E-294A-BC44-12433A0A8356}">
      <dgm:prSet/>
      <dgm:spPr/>
      <dgm:t>
        <a:bodyPr/>
        <a:lstStyle/>
        <a:p>
          <a:endParaRPr lang="en-US"/>
        </a:p>
      </dgm:t>
    </dgm:pt>
    <dgm:pt modelId="{1D824166-5E2D-1647-8612-513FD7AF2D7C}" type="sibTrans" cxnId="{38FECB99-E92E-294A-BC44-12433A0A8356}">
      <dgm:prSet/>
      <dgm:spPr/>
      <dgm:t>
        <a:bodyPr/>
        <a:lstStyle/>
        <a:p>
          <a:endParaRPr lang="en-US"/>
        </a:p>
      </dgm:t>
    </dgm:pt>
    <dgm:pt modelId="{3B0E5B02-9287-5B4A-B6C7-AE6488A979F2}">
      <dgm:prSet phldrT="[Text]"/>
      <dgm:spPr/>
      <dgm:t>
        <a:bodyPr/>
        <a:lstStyle/>
        <a:p>
          <a:endParaRPr lang="en-US" dirty="0">
            <a:latin typeface="Calibri" pitchFamily="34" charset="0"/>
          </a:endParaRPr>
        </a:p>
      </dgm:t>
    </dgm:pt>
    <dgm:pt modelId="{9B4E63E3-BEF5-3344-A4E0-2A2A51DDFF5C}" type="parTrans" cxnId="{111E86E7-3329-B84F-8A8A-2F53F166163C}">
      <dgm:prSet/>
      <dgm:spPr/>
      <dgm:t>
        <a:bodyPr/>
        <a:lstStyle/>
        <a:p>
          <a:endParaRPr lang="en-US"/>
        </a:p>
      </dgm:t>
    </dgm:pt>
    <dgm:pt modelId="{FDEB6B2D-01E5-4F4D-98F5-106F841CC0DC}" type="sibTrans" cxnId="{111E86E7-3329-B84F-8A8A-2F53F166163C}">
      <dgm:prSet/>
      <dgm:spPr/>
      <dgm:t>
        <a:bodyPr/>
        <a:lstStyle/>
        <a:p>
          <a:endParaRPr lang="en-US"/>
        </a:p>
      </dgm:t>
    </dgm:pt>
    <dgm:pt modelId="{5D2DCC60-F6D3-C342-9728-7E65AFA6B039}">
      <dgm:prSet phldrT="[Text]"/>
      <dgm:spPr/>
      <dgm:t>
        <a:bodyPr/>
        <a:lstStyle/>
        <a:p>
          <a:endParaRPr lang="en-US" dirty="0">
            <a:latin typeface="Calibri" pitchFamily="34" charset="0"/>
          </a:endParaRPr>
        </a:p>
      </dgm:t>
    </dgm:pt>
    <dgm:pt modelId="{42C30E53-84A7-1749-8759-3DF2D8D2B008}" type="parTrans" cxnId="{AE3E72C9-8B30-0140-B8F3-2EDC445F1243}">
      <dgm:prSet/>
      <dgm:spPr/>
      <dgm:t>
        <a:bodyPr/>
        <a:lstStyle/>
        <a:p>
          <a:endParaRPr lang="en-US"/>
        </a:p>
      </dgm:t>
    </dgm:pt>
    <dgm:pt modelId="{8A244177-0C75-514F-B95F-B07549C47B6E}" type="sibTrans" cxnId="{AE3E72C9-8B30-0140-B8F3-2EDC445F1243}">
      <dgm:prSet/>
      <dgm:spPr/>
      <dgm:t>
        <a:bodyPr/>
        <a:lstStyle/>
        <a:p>
          <a:endParaRPr lang="en-US"/>
        </a:p>
      </dgm:t>
    </dgm:pt>
    <dgm:pt modelId="{F6B670F4-D7A1-174D-BECA-623E313C5A37}">
      <dgm:prSet phldrT="[Text]"/>
      <dgm:spPr/>
      <dgm:t>
        <a:bodyPr/>
        <a:lstStyle/>
        <a:p>
          <a:endParaRPr lang="en-US" dirty="0">
            <a:latin typeface="Calibri" pitchFamily="34" charset="0"/>
          </a:endParaRPr>
        </a:p>
      </dgm:t>
    </dgm:pt>
    <dgm:pt modelId="{BD43FB44-397E-AD43-A6EE-7D2761A54785}" type="parTrans" cxnId="{140D4379-2E23-6343-B239-0494EAFF4382}">
      <dgm:prSet/>
      <dgm:spPr/>
      <dgm:t>
        <a:bodyPr/>
        <a:lstStyle/>
        <a:p>
          <a:endParaRPr lang="en-US"/>
        </a:p>
      </dgm:t>
    </dgm:pt>
    <dgm:pt modelId="{E77827CB-A0A3-2644-94C5-CD6E50FF261B}" type="sibTrans" cxnId="{140D4379-2E23-6343-B239-0494EAFF4382}">
      <dgm:prSet/>
      <dgm:spPr/>
      <dgm:t>
        <a:bodyPr/>
        <a:lstStyle/>
        <a:p>
          <a:endParaRPr lang="en-US"/>
        </a:p>
      </dgm:t>
    </dgm:pt>
    <dgm:pt modelId="{4643DC4F-864B-E245-AF5A-F402138DFA96}">
      <dgm:prSet phldrT="[Text]"/>
      <dgm:spPr/>
      <dgm:t>
        <a:bodyPr/>
        <a:lstStyle/>
        <a:p>
          <a:endParaRPr lang="en-US" dirty="0">
            <a:latin typeface="Calibri" pitchFamily="34" charset="0"/>
          </a:endParaRPr>
        </a:p>
      </dgm:t>
    </dgm:pt>
    <dgm:pt modelId="{C4A6E363-96ED-D847-AF60-44AF82CAD97B}" type="parTrans" cxnId="{40045CB4-5188-2247-9619-3DA549EC0147}">
      <dgm:prSet/>
      <dgm:spPr/>
      <dgm:t>
        <a:bodyPr/>
        <a:lstStyle/>
        <a:p>
          <a:endParaRPr lang="en-US"/>
        </a:p>
      </dgm:t>
    </dgm:pt>
    <dgm:pt modelId="{20C59915-CCE7-E049-8D3F-02C0DF435CDC}" type="sibTrans" cxnId="{40045CB4-5188-2247-9619-3DA549EC0147}">
      <dgm:prSet/>
      <dgm:spPr/>
      <dgm:t>
        <a:bodyPr/>
        <a:lstStyle/>
        <a:p>
          <a:endParaRPr lang="en-US"/>
        </a:p>
      </dgm:t>
    </dgm:pt>
    <dgm:pt modelId="{8B750012-40A7-44E3-B1CC-2069578E46B5}">
      <dgm:prSet phldrT="[Text]"/>
      <dgm:spPr/>
      <dgm:t>
        <a:bodyPr/>
        <a:lstStyle/>
        <a:p>
          <a:endParaRPr lang="en-US" dirty="0">
            <a:latin typeface="Calibri" pitchFamily="34" charset="0"/>
          </a:endParaRPr>
        </a:p>
      </dgm:t>
    </dgm:pt>
    <dgm:pt modelId="{92D5812E-5AB9-4AC3-BF03-EAFFFDFDDF4D}" type="parTrans" cxnId="{06EBBC00-03B8-4D40-B2FB-A350C6DDFA7B}">
      <dgm:prSet/>
      <dgm:spPr/>
      <dgm:t>
        <a:bodyPr/>
        <a:lstStyle/>
        <a:p>
          <a:endParaRPr lang="tr-TR"/>
        </a:p>
      </dgm:t>
    </dgm:pt>
    <dgm:pt modelId="{2F4A741B-6C44-4FD0-AEBD-EA9A8F2B425B}" type="sibTrans" cxnId="{06EBBC00-03B8-4D40-B2FB-A350C6DDFA7B}">
      <dgm:prSet/>
      <dgm:spPr/>
      <dgm:t>
        <a:bodyPr/>
        <a:lstStyle/>
        <a:p>
          <a:endParaRPr lang="tr-TR"/>
        </a:p>
      </dgm:t>
    </dgm:pt>
    <dgm:pt modelId="{BD2C7B34-E580-415F-B5C6-4D0B18D3DCF2}">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latin typeface="Calibri" pitchFamily="34" charset="0"/>
            </a:rPr>
            <a:t>Вопросы и ответы</a:t>
          </a:r>
          <a:endParaRPr lang="en-US" dirty="0" smtClean="0">
            <a:latin typeface="Calibri" pitchFamily="34" charset="0"/>
          </a:endParaRPr>
        </a:p>
        <a:p>
          <a:pPr marL="228600" indent="0" defTabSz="1022350">
            <a:lnSpc>
              <a:spcPct val="90000"/>
            </a:lnSpc>
            <a:spcBef>
              <a:spcPct val="0"/>
            </a:spcBef>
            <a:spcAft>
              <a:spcPct val="15000"/>
            </a:spcAft>
            <a:buNone/>
          </a:pPr>
          <a:endParaRPr lang="tr-TR" dirty="0"/>
        </a:p>
      </dgm:t>
    </dgm:pt>
    <dgm:pt modelId="{FA48AB50-69BC-4C0F-9072-9A411EA50A57}" type="parTrans" cxnId="{02F81D0D-CD91-42F0-80AD-11330B64CCDB}">
      <dgm:prSet/>
      <dgm:spPr/>
      <dgm:t>
        <a:bodyPr/>
        <a:lstStyle/>
        <a:p>
          <a:endParaRPr lang="tr-TR"/>
        </a:p>
      </dgm:t>
    </dgm:pt>
    <dgm:pt modelId="{A0B65502-CD4D-4926-A48E-CA5241642359}" type="sibTrans" cxnId="{02F81D0D-CD91-42F0-80AD-11330B64CCDB}">
      <dgm:prSet/>
      <dgm:spPr/>
      <dgm:t>
        <a:bodyPr/>
        <a:lstStyle/>
        <a:p>
          <a:endParaRPr lang="tr-TR"/>
        </a:p>
      </dgm:t>
    </dgm:pt>
    <dgm:pt modelId="{96AF74E5-585D-43EA-93FE-0085C31B5A28}">
      <dgm:prSet/>
      <dgm:spPr/>
      <dgm:t>
        <a:bodyPr/>
        <a:lstStyle/>
        <a:p>
          <a:r>
            <a:rPr lang="ru-RU" dirty="0" smtClean="0">
              <a:latin typeface="Calibri" pitchFamily="34" charset="0"/>
            </a:rPr>
            <a:t>Оценка эффективности</a:t>
          </a:r>
          <a:r>
            <a:rPr lang="tr-TR" dirty="0" smtClean="0">
              <a:latin typeface="Calibri" pitchFamily="34" charset="0"/>
            </a:rPr>
            <a:t> (</a:t>
          </a:r>
          <a:r>
            <a:rPr lang="ru-RU" dirty="0" smtClean="0">
              <a:latin typeface="Calibri" pitchFamily="34" charset="0"/>
            </a:rPr>
            <a:t>продолжение</a:t>
          </a:r>
          <a:r>
            <a:rPr lang="tr-TR" dirty="0" smtClean="0">
              <a:latin typeface="Calibri" pitchFamily="34" charset="0"/>
            </a:rPr>
            <a:t>)</a:t>
          </a:r>
          <a:endParaRPr lang="en-US" dirty="0" smtClean="0">
            <a:latin typeface="Calibri" pitchFamily="34" charset="0"/>
          </a:endParaRPr>
        </a:p>
      </dgm:t>
    </dgm:pt>
    <dgm:pt modelId="{34BC0780-1E81-4391-8718-DDA0E6156D49}" type="parTrans" cxnId="{5DB552BF-FEAB-41A4-BAB4-7759600AB631}">
      <dgm:prSet/>
      <dgm:spPr/>
      <dgm:t>
        <a:bodyPr/>
        <a:lstStyle/>
        <a:p>
          <a:endParaRPr lang="tr-TR"/>
        </a:p>
      </dgm:t>
    </dgm:pt>
    <dgm:pt modelId="{DC9CF455-2D41-467B-BA08-41FA22CD10B4}" type="sibTrans" cxnId="{5DB552BF-FEAB-41A4-BAB4-7759600AB631}">
      <dgm:prSet/>
      <dgm:spPr/>
      <dgm:t>
        <a:bodyPr/>
        <a:lstStyle/>
        <a:p>
          <a:endParaRPr lang="tr-TR"/>
        </a:p>
      </dgm:t>
    </dgm:pt>
    <dgm:pt modelId="{9DE2AB4C-3F7A-8B4E-B345-4033FC4D7146}" type="pres">
      <dgm:prSet presAssocID="{66343D93-C618-B54E-B9FB-55F6B46089A7}" presName="linearFlow" presStyleCnt="0">
        <dgm:presLayoutVars>
          <dgm:dir/>
          <dgm:animLvl val="lvl"/>
          <dgm:resizeHandles val="exact"/>
        </dgm:presLayoutVars>
      </dgm:prSet>
      <dgm:spPr/>
      <dgm:t>
        <a:bodyPr/>
        <a:lstStyle/>
        <a:p>
          <a:endParaRPr lang="en-US"/>
        </a:p>
      </dgm:t>
    </dgm:pt>
    <dgm:pt modelId="{7E6CCFA7-0481-7442-91C7-1E61B2C94F73}" type="pres">
      <dgm:prSet presAssocID="{787A3C14-1C29-6240-B811-4F304BDFED2E}" presName="composite" presStyleCnt="0"/>
      <dgm:spPr/>
      <dgm:t>
        <a:bodyPr/>
        <a:lstStyle/>
        <a:p>
          <a:endParaRPr lang="en-US"/>
        </a:p>
      </dgm:t>
    </dgm:pt>
    <dgm:pt modelId="{F72F8612-1606-9247-9A79-8BFDA806B78A}" type="pres">
      <dgm:prSet presAssocID="{787A3C14-1C29-6240-B811-4F304BDFED2E}" presName="parentText" presStyleLbl="alignNode1" presStyleIdx="0" presStyleCnt="7">
        <dgm:presLayoutVars>
          <dgm:chMax val="1"/>
          <dgm:bulletEnabled val="1"/>
        </dgm:presLayoutVars>
      </dgm:prSet>
      <dgm:spPr/>
      <dgm:t>
        <a:bodyPr/>
        <a:lstStyle/>
        <a:p>
          <a:endParaRPr lang="en-US"/>
        </a:p>
      </dgm:t>
    </dgm:pt>
    <dgm:pt modelId="{52F84EF7-12CE-9A4F-924E-1AB7356BC528}" type="pres">
      <dgm:prSet presAssocID="{787A3C14-1C29-6240-B811-4F304BDFED2E}" presName="descendantText" presStyleLbl="alignAcc1" presStyleIdx="0" presStyleCnt="7">
        <dgm:presLayoutVars>
          <dgm:bulletEnabled val="1"/>
        </dgm:presLayoutVars>
      </dgm:prSet>
      <dgm:spPr/>
      <dgm:t>
        <a:bodyPr/>
        <a:lstStyle/>
        <a:p>
          <a:endParaRPr lang="en-US"/>
        </a:p>
      </dgm:t>
    </dgm:pt>
    <dgm:pt modelId="{C5572BE7-DD2D-8C41-8F76-2C83386959AE}" type="pres">
      <dgm:prSet presAssocID="{0F35B6FD-5240-934C-B5C6-4F065C61FF15}" presName="sp" presStyleCnt="0"/>
      <dgm:spPr/>
      <dgm:t>
        <a:bodyPr/>
        <a:lstStyle/>
        <a:p>
          <a:endParaRPr lang="en-US"/>
        </a:p>
      </dgm:t>
    </dgm:pt>
    <dgm:pt modelId="{E9FAE5DB-9F9D-4841-898C-95BEE4B83AB4}" type="pres">
      <dgm:prSet presAssocID="{A3E22F25-4A50-194E-A55C-BC2662056BC2}" presName="composite" presStyleCnt="0"/>
      <dgm:spPr/>
      <dgm:t>
        <a:bodyPr/>
        <a:lstStyle/>
        <a:p>
          <a:endParaRPr lang="en-US"/>
        </a:p>
      </dgm:t>
    </dgm:pt>
    <dgm:pt modelId="{6B06B5C8-2247-2B43-9E5A-5B9F78BEEA73}" type="pres">
      <dgm:prSet presAssocID="{A3E22F25-4A50-194E-A55C-BC2662056BC2}" presName="parentText" presStyleLbl="alignNode1" presStyleIdx="1" presStyleCnt="7">
        <dgm:presLayoutVars>
          <dgm:chMax val="1"/>
          <dgm:bulletEnabled val="1"/>
        </dgm:presLayoutVars>
      </dgm:prSet>
      <dgm:spPr/>
      <dgm:t>
        <a:bodyPr/>
        <a:lstStyle/>
        <a:p>
          <a:endParaRPr lang="en-US"/>
        </a:p>
      </dgm:t>
    </dgm:pt>
    <dgm:pt modelId="{0B1B2FF0-BD25-8148-84FB-4E53135D3F0E}" type="pres">
      <dgm:prSet presAssocID="{A3E22F25-4A50-194E-A55C-BC2662056BC2}" presName="descendantText" presStyleLbl="alignAcc1" presStyleIdx="1" presStyleCnt="7">
        <dgm:presLayoutVars>
          <dgm:bulletEnabled val="1"/>
        </dgm:presLayoutVars>
      </dgm:prSet>
      <dgm:spPr/>
      <dgm:t>
        <a:bodyPr/>
        <a:lstStyle/>
        <a:p>
          <a:endParaRPr lang="en-US"/>
        </a:p>
      </dgm:t>
    </dgm:pt>
    <dgm:pt modelId="{AA46823B-2B2A-C044-9C41-B2097AF540A1}" type="pres">
      <dgm:prSet presAssocID="{75C3045C-FB3F-0547-B15C-53096C1BD0E5}" presName="sp" presStyleCnt="0"/>
      <dgm:spPr/>
      <dgm:t>
        <a:bodyPr/>
        <a:lstStyle/>
        <a:p>
          <a:endParaRPr lang="en-US"/>
        </a:p>
      </dgm:t>
    </dgm:pt>
    <dgm:pt modelId="{AB7A792D-9044-064B-AC63-BE33887F23DA}" type="pres">
      <dgm:prSet presAssocID="{0578AD0D-0AF4-2E4C-A454-76E66CCFF7E4}" presName="composite" presStyleCnt="0"/>
      <dgm:spPr/>
      <dgm:t>
        <a:bodyPr/>
        <a:lstStyle/>
        <a:p>
          <a:endParaRPr lang="en-US"/>
        </a:p>
      </dgm:t>
    </dgm:pt>
    <dgm:pt modelId="{36B5DB97-EEC4-2346-A513-59965B35D0D2}" type="pres">
      <dgm:prSet presAssocID="{0578AD0D-0AF4-2E4C-A454-76E66CCFF7E4}" presName="parentText" presStyleLbl="alignNode1" presStyleIdx="2" presStyleCnt="7">
        <dgm:presLayoutVars>
          <dgm:chMax val="1"/>
          <dgm:bulletEnabled val="1"/>
        </dgm:presLayoutVars>
      </dgm:prSet>
      <dgm:spPr/>
      <dgm:t>
        <a:bodyPr/>
        <a:lstStyle/>
        <a:p>
          <a:endParaRPr lang="en-US"/>
        </a:p>
      </dgm:t>
    </dgm:pt>
    <dgm:pt modelId="{DB249F3F-9E58-604B-A7A6-152F65911639}" type="pres">
      <dgm:prSet presAssocID="{0578AD0D-0AF4-2E4C-A454-76E66CCFF7E4}" presName="descendantText" presStyleLbl="alignAcc1" presStyleIdx="2" presStyleCnt="7">
        <dgm:presLayoutVars>
          <dgm:bulletEnabled val="1"/>
        </dgm:presLayoutVars>
      </dgm:prSet>
      <dgm:spPr/>
      <dgm:t>
        <a:bodyPr/>
        <a:lstStyle/>
        <a:p>
          <a:endParaRPr lang="en-US"/>
        </a:p>
      </dgm:t>
    </dgm:pt>
    <dgm:pt modelId="{6407CC49-1EA8-B743-8BB0-FF7FACC326F8}" type="pres">
      <dgm:prSet presAssocID="{887402FC-CCC3-9A43-87A9-D23AB1FADC93}" presName="sp" presStyleCnt="0"/>
      <dgm:spPr/>
      <dgm:t>
        <a:bodyPr/>
        <a:lstStyle/>
        <a:p>
          <a:endParaRPr lang="en-US"/>
        </a:p>
      </dgm:t>
    </dgm:pt>
    <dgm:pt modelId="{E15C5891-27E4-134F-BEBA-D695F9824337}" type="pres">
      <dgm:prSet presAssocID="{5D2DCC60-F6D3-C342-9728-7E65AFA6B039}" presName="composite" presStyleCnt="0"/>
      <dgm:spPr/>
      <dgm:t>
        <a:bodyPr/>
        <a:lstStyle/>
        <a:p>
          <a:endParaRPr lang="tr-TR"/>
        </a:p>
      </dgm:t>
    </dgm:pt>
    <dgm:pt modelId="{928DFD6E-89BF-DB4B-8F8A-6B2057E597A5}" type="pres">
      <dgm:prSet presAssocID="{5D2DCC60-F6D3-C342-9728-7E65AFA6B039}" presName="parentText" presStyleLbl="alignNode1" presStyleIdx="3" presStyleCnt="7">
        <dgm:presLayoutVars>
          <dgm:chMax val="1"/>
          <dgm:bulletEnabled val="1"/>
        </dgm:presLayoutVars>
      </dgm:prSet>
      <dgm:spPr/>
      <dgm:t>
        <a:bodyPr/>
        <a:lstStyle/>
        <a:p>
          <a:endParaRPr lang="en-US"/>
        </a:p>
      </dgm:t>
    </dgm:pt>
    <dgm:pt modelId="{7E1ABB0E-B348-D74B-91DC-8FEB1F3BC946}" type="pres">
      <dgm:prSet presAssocID="{5D2DCC60-F6D3-C342-9728-7E65AFA6B039}" presName="descendantText" presStyleLbl="alignAcc1" presStyleIdx="3" presStyleCnt="7">
        <dgm:presLayoutVars>
          <dgm:bulletEnabled val="1"/>
        </dgm:presLayoutVars>
      </dgm:prSet>
      <dgm:spPr/>
      <dgm:t>
        <a:bodyPr/>
        <a:lstStyle/>
        <a:p>
          <a:endParaRPr lang="en-US"/>
        </a:p>
      </dgm:t>
    </dgm:pt>
    <dgm:pt modelId="{8D2B674F-C34C-484D-BED1-84CF0B67F5E9}" type="pres">
      <dgm:prSet presAssocID="{8A244177-0C75-514F-B95F-B07549C47B6E}" presName="sp" presStyleCnt="0"/>
      <dgm:spPr/>
      <dgm:t>
        <a:bodyPr/>
        <a:lstStyle/>
        <a:p>
          <a:endParaRPr lang="tr-TR"/>
        </a:p>
      </dgm:t>
    </dgm:pt>
    <dgm:pt modelId="{3621629C-C8AB-4342-80E4-B52588D926D5}" type="pres">
      <dgm:prSet presAssocID="{F6B670F4-D7A1-174D-BECA-623E313C5A37}" presName="composite" presStyleCnt="0"/>
      <dgm:spPr/>
      <dgm:t>
        <a:bodyPr/>
        <a:lstStyle/>
        <a:p>
          <a:endParaRPr lang="tr-TR"/>
        </a:p>
      </dgm:t>
    </dgm:pt>
    <dgm:pt modelId="{8BB85D40-AE3D-304E-8675-B940855E100C}" type="pres">
      <dgm:prSet presAssocID="{F6B670F4-D7A1-174D-BECA-623E313C5A37}" presName="parentText" presStyleLbl="alignNode1" presStyleIdx="4" presStyleCnt="7">
        <dgm:presLayoutVars>
          <dgm:chMax val="1"/>
          <dgm:bulletEnabled val="1"/>
        </dgm:presLayoutVars>
      </dgm:prSet>
      <dgm:spPr/>
      <dgm:t>
        <a:bodyPr/>
        <a:lstStyle/>
        <a:p>
          <a:endParaRPr lang="en-US"/>
        </a:p>
      </dgm:t>
    </dgm:pt>
    <dgm:pt modelId="{D90C72E4-C66B-1B40-B228-10E1ACE97A80}" type="pres">
      <dgm:prSet presAssocID="{F6B670F4-D7A1-174D-BECA-623E313C5A37}" presName="descendantText" presStyleLbl="alignAcc1" presStyleIdx="4" presStyleCnt="7">
        <dgm:presLayoutVars>
          <dgm:bulletEnabled val="1"/>
        </dgm:presLayoutVars>
      </dgm:prSet>
      <dgm:spPr/>
      <dgm:t>
        <a:bodyPr/>
        <a:lstStyle/>
        <a:p>
          <a:endParaRPr lang="en-US"/>
        </a:p>
      </dgm:t>
    </dgm:pt>
    <dgm:pt modelId="{A7C1F05C-0BE6-4647-917A-A243A5BA896E}" type="pres">
      <dgm:prSet presAssocID="{E77827CB-A0A3-2644-94C5-CD6E50FF261B}" presName="sp" presStyleCnt="0"/>
      <dgm:spPr/>
      <dgm:t>
        <a:bodyPr/>
        <a:lstStyle/>
        <a:p>
          <a:endParaRPr lang="tr-TR"/>
        </a:p>
      </dgm:t>
    </dgm:pt>
    <dgm:pt modelId="{D736E562-A29A-7241-8C16-E7744C621D20}" type="pres">
      <dgm:prSet presAssocID="{4643DC4F-864B-E245-AF5A-F402138DFA96}" presName="composite" presStyleCnt="0"/>
      <dgm:spPr/>
      <dgm:t>
        <a:bodyPr/>
        <a:lstStyle/>
        <a:p>
          <a:endParaRPr lang="tr-TR"/>
        </a:p>
      </dgm:t>
    </dgm:pt>
    <dgm:pt modelId="{EF9E2A41-E675-0B42-B766-BD9586165F05}" type="pres">
      <dgm:prSet presAssocID="{4643DC4F-864B-E245-AF5A-F402138DFA96}" presName="parentText" presStyleLbl="alignNode1" presStyleIdx="5" presStyleCnt="7">
        <dgm:presLayoutVars>
          <dgm:chMax val="1"/>
          <dgm:bulletEnabled val="1"/>
        </dgm:presLayoutVars>
      </dgm:prSet>
      <dgm:spPr/>
      <dgm:t>
        <a:bodyPr/>
        <a:lstStyle/>
        <a:p>
          <a:endParaRPr lang="en-US"/>
        </a:p>
      </dgm:t>
    </dgm:pt>
    <dgm:pt modelId="{AC1FAB61-83A2-AA4E-A34A-86221D1BC908}" type="pres">
      <dgm:prSet presAssocID="{4643DC4F-864B-E245-AF5A-F402138DFA96}" presName="descendantText" presStyleLbl="alignAcc1" presStyleIdx="5" presStyleCnt="7">
        <dgm:presLayoutVars>
          <dgm:bulletEnabled val="1"/>
        </dgm:presLayoutVars>
      </dgm:prSet>
      <dgm:spPr/>
      <dgm:t>
        <a:bodyPr/>
        <a:lstStyle/>
        <a:p>
          <a:endParaRPr lang="en-US"/>
        </a:p>
      </dgm:t>
    </dgm:pt>
    <dgm:pt modelId="{9054F4E6-924D-4EC7-951F-53BC9FF36999}" type="pres">
      <dgm:prSet presAssocID="{20C59915-CCE7-E049-8D3F-02C0DF435CDC}" presName="sp" presStyleCnt="0"/>
      <dgm:spPr/>
    </dgm:pt>
    <dgm:pt modelId="{AD2D0C1D-337D-4F34-B88C-C2AD8C623D1C}" type="pres">
      <dgm:prSet presAssocID="{8B750012-40A7-44E3-B1CC-2069578E46B5}" presName="composite" presStyleCnt="0"/>
      <dgm:spPr/>
    </dgm:pt>
    <dgm:pt modelId="{0A4FB6A6-E681-41EE-87FE-AB4056E52BFC}" type="pres">
      <dgm:prSet presAssocID="{8B750012-40A7-44E3-B1CC-2069578E46B5}" presName="parentText" presStyleLbl="alignNode1" presStyleIdx="6" presStyleCnt="7">
        <dgm:presLayoutVars>
          <dgm:chMax val="1"/>
          <dgm:bulletEnabled val="1"/>
        </dgm:presLayoutVars>
      </dgm:prSet>
      <dgm:spPr/>
      <dgm:t>
        <a:bodyPr/>
        <a:lstStyle/>
        <a:p>
          <a:endParaRPr lang="tr-TR"/>
        </a:p>
      </dgm:t>
    </dgm:pt>
    <dgm:pt modelId="{C3D615D7-B007-4A77-A747-37F319B11515}" type="pres">
      <dgm:prSet presAssocID="{8B750012-40A7-44E3-B1CC-2069578E46B5}" presName="descendantText" presStyleLbl="alignAcc1" presStyleIdx="6" presStyleCnt="7">
        <dgm:presLayoutVars>
          <dgm:bulletEnabled val="1"/>
        </dgm:presLayoutVars>
      </dgm:prSet>
      <dgm:spPr/>
      <dgm:t>
        <a:bodyPr/>
        <a:lstStyle/>
        <a:p>
          <a:endParaRPr lang="tr-TR"/>
        </a:p>
      </dgm:t>
    </dgm:pt>
  </dgm:ptLst>
  <dgm:cxnLst>
    <dgm:cxn modelId="{B0080D90-F220-784D-B101-5D7FED2CE753}" type="presOf" srcId="{AF20D7EA-1D4B-4240-B0BA-127C25738818}" destId="{7E1ABB0E-B348-D74B-91DC-8FEB1F3BC946}" srcOrd="0" destOrd="0" presId="urn:microsoft.com/office/officeart/2005/8/layout/chevron2"/>
    <dgm:cxn modelId="{BAA9CABD-6F36-ED44-8957-1F17B98B4DCF}" type="presOf" srcId="{4643DC4F-864B-E245-AF5A-F402138DFA96}" destId="{EF9E2A41-E675-0B42-B766-BD9586165F05}" srcOrd="0" destOrd="0" presId="urn:microsoft.com/office/officeart/2005/8/layout/chevron2"/>
    <dgm:cxn modelId="{F2E51474-9C3F-A64B-88C9-BEB21AE2FA31}" type="presOf" srcId="{A953ECF5-7628-0247-BDD6-71AF9BAB723C}" destId="{AC1FAB61-83A2-AA4E-A34A-86221D1BC908}" srcOrd="0" destOrd="0" presId="urn:microsoft.com/office/officeart/2005/8/layout/chevron2"/>
    <dgm:cxn modelId="{140D4379-2E23-6343-B239-0494EAFF4382}" srcId="{66343D93-C618-B54E-B9FB-55F6B46089A7}" destId="{F6B670F4-D7A1-174D-BECA-623E313C5A37}" srcOrd="4" destOrd="0" parTransId="{BD43FB44-397E-AD43-A6EE-7D2761A54785}" sibTransId="{E77827CB-A0A3-2644-94C5-CD6E50FF261B}"/>
    <dgm:cxn modelId="{3F6207EC-7E64-7247-AFC7-79981B72E243}" type="presOf" srcId="{66343D93-C618-B54E-B9FB-55F6B46089A7}" destId="{9DE2AB4C-3F7A-8B4E-B345-4033FC4D7146}" srcOrd="0" destOrd="0" presId="urn:microsoft.com/office/officeart/2005/8/layout/chevron2"/>
    <dgm:cxn modelId="{BE446D98-AC23-3844-846D-5E15FD6F7E4B}" type="presOf" srcId="{3B0E5B02-9287-5B4A-B6C7-AE6488A979F2}" destId="{D90C72E4-C66B-1B40-B228-10E1ACE97A80}" srcOrd="0" destOrd="0" presId="urn:microsoft.com/office/officeart/2005/8/layout/chevron2"/>
    <dgm:cxn modelId="{5BC742B4-5E3E-A94B-9AEA-E6964B8475FE}" type="presOf" srcId="{A3E22F25-4A50-194E-A55C-BC2662056BC2}" destId="{6B06B5C8-2247-2B43-9E5A-5B9F78BEEA73}" srcOrd="0" destOrd="0" presId="urn:microsoft.com/office/officeart/2005/8/layout/chevron2"/>
    <dgm:cxn modelId="{37B102BD-8696-2342-B037-F49F87698902}" type="presOf" srcId="{F6B670F4-D7A1-174D-BECA-623E313C5A37}" destId="{8BB85D40-AE3D-304E-8675-B940855E100C}" srcOrd="0" destOrd="0" presId="urn:microsoft.com/office/officeart/2005/8/layout/chevron2"/>
    <dgm:cxn modelId="{01F68F6B-E0A4-BF47-A701-3ED6AE7E4296}" type="presOf" srcId="{5D2DCC60-F6D3-C342-9728-7E65AFA6B039}" destId="{928DFD6E-89BF-DB4B-8F8A-6B2057E597A5}" srcOrd="0" destOrd="0" presId="urn:microsoft.com/office/officeart/2005/8/layout/chevron2"/>
    <dgm:cxn modelId="{EFD7BF60-026A-6B4F-BE00-0020E0D73A48}" srcId="{0578AD0D-0AF4-2E4C-A454-76E66CCFF7E4}" destId="{130CC46D-192B-C447-9B43-3DAA6E74F330}" srcOrd="0" destOrd="0" parTransId="{45EEB050-53CD-7748-ACB2-7D14962F1B81}" sibTransId="{7D3AA826-895E-A64B-B63A-2AEA7BA70849}"/>
    <dgm:cxn modelId="{10F2B186-47FF-8C4A-B367-F291546FD9D7}" srcId="{66343D93-C618-B54E-B9FB-55F6B46089A7}" destId="{0578AD0D-0AF4-2E4C-A454-76E66CCFF7E4}" srcOrd="2" destOrd="0" parTransId="{13F786C3-B6D3-3E43-9F7F-7F75998BF509}" sibTransId="{887402FC-CCC3-9A43-87A9-D23AB1FADC93}"/>
    <dgm:cxn modelId="{91C85EBA-164E-3D44-BDA3-89A1D6EA4139}" srcId="{4643DC4F-864B-E245-AF5A-F402138DFA96}" destId="{A953ECF5-7628-0247-BDD6-71AF9BAB723C}" srcOrd="0" destOrd="0" parTransId="{AAEC9C34-C00D-7F4E-933A-1F4EFBFD35A7}" sibTransId="{43551045-7749-0A49-83B9-01B7E43B75EF}"/>
    <dgm:cxn modelId="{8E3BCA75-13D2-6D40-BA38-D57288E67B64}" type="presOf" srcId="{20671D98-A998-CF4C-A345-AF0D1F26475B}" destId="{52F84EF7-12CE-9A4F-924E-1AB7356BC528}" srcOrd="0" destOrd="0" presId="urn:microsoft.com/office/officeart/2005/8/layout/chevron2"/>
    <dgm:cxn modelId="{44C566CC-89FF-3F49-992A-5A07E7884799}" type="presOf" srcId="{787A3C14-1C29-6240-B811-4F304BDFED2E}" destId="{F72F8612-1606-9247-9A79-8BFDA806B78A}" srcOrd="0" destOrd="0" presId="urn:microsoft.com/office/officeart/2005/8/layout/chevron2"/>
    <dgm:cxn modelId="{5FB11B08-0094-8545-9E28-5E67464A39CA}" srcId="{66343D93-C618-B54E-B9FB-55F6B46089A7}" destId="{787A3C14-1C29-6240-B811-4F304BDFED2E}" srcOrd="0" destOrd="0" parTransId="{50F03739-EADD-6F4E-9690-07F4618924A0}" sibTransId="{0F35B6FD-5240-934C-B5C6-4F065C61FF15}"/>
    <dgm:cxn modelId="{111E86E7-3329-B84F-8A8A-2F53F166163C}" srcId="{F6B670F4-D7A1-174D-BECA-623E313C5A37}" destId="{3B0E5B02-9287-5B4A-B6C7-AE6488A979F2}" srcOrd="0" destOrd="0" parTransId="{9B4E63E3-BEF5-3344-A4E0-2A2A51DDFF5C}" sibTransId="{FDEB6B2D-01E5-4F4D-98F5-106F841CC0DC}"/>
    <dgm:cxn modelId="{38FECB99-E92E-294A-BC44-12433A0A8356}" srcId="{5D2DCC60-F6D3-C342-9728-7E65AFA6B039}" destId="{AF20D7EA-1D4B-4240-B0BA-127C25738818}" srcOrd="0" destOrd="0" parTransId="{2815969C-E9C5-7541-8A37-DA7B2D093479}" sibTransId="{1D824166-5E2D-1647-8612-513FD7AF2D7C}"/>
    <dgm:cxn modelId="{94502D03-5A84-BD40-B3CF-A343074C9592}" type="presOf" srcId="{130CC46D-192B-C447-9B43-3DAA6E74F330}" destId="{DB249F3F-9E58-604B-A7A6-152F65911639}" srcOrd="0" destOrd="0" presId="urn:microsoft.com/office/officeart/2005/8/layout/chevron2"/>
    <dgm:cxn modelId="{6C6FDB90-8188-1049-90EE-0D4F563D6B09}" srcId="{A3E22F25-4A50-194E-A55C-BC2662056BC2}" destId="{42F48CD2-462C-314C-8368-F41AC22E4840}" srcOrd="0" destOrd="0" parTransId="{B872D804-0B7D-0148-A7DD-346BA99E0DD8}" sibTransId="{E2358C6E-EBDA-1349-9D9D-33E48E1502C6}"/>
    <dgm:cxn modelId="{1C5F555A-6C95-48A1-A7AA-68C6E4A72EEC}" type="presOf" srcId="{8B750012-40A7-44E3-B1CC-2069578E46B5}" destId="{0A4FB6A6-E681-41EE-87FE-AB4056E52BFC}" srcOrd="0" destOrd="0" presId="urn:microsoft.com/office/officeart/2005/8/layout/chevron2"/>
    <dgm:cxn modelId="{AE3E72C9-8B30-0140-B8F3-2EDC445F1243}" srcId="{66343D93-C618-B54E-B9FB-55F6B46089A7}" destId="{5D2DCC60-F6D3-C342-9728-7E65AFA6B039}" srcOrd="3" destOrd="0" parTransId="{42C30E53-84A7-1749-8759-3DF2D8D2B008}" sibTransId="{8A244177-0C75-514F-B95F-B07549C47B6E}"/>
    <dgm:cxn modelId="{D386E809-F870-4D35-992C-9373BB71CAAC}" type="presOf" srcId="{BD2C7B34-E580-415F-B5C6-4D0B18D3DCF2}" destId="{C3D615D7-B007-4A77-A747-37F319B11515}" srcOrd="0" destOrd="0" presId="urn:microsoft.com/office/officeart/2005/8/layout/chevron2"/>
    <dgm:cxn modelId="{0808A34D-EDFF-A94A-BDF2-5A10DEA3351A}" srcId="{787A3C14-1C29-6240-B811-4F304BDFED2E}" destId="{20671D98-A998-CF4C-A345-AF0D1F26475B}" srcOrd="0" destOrd="0" parTransId="{7FA984B2-03B8-2941-96EB-B5A9979B2553}" sibTransId="{1D7298B6-3AE9-D047-9661-CD0519FC0BE4}"/>
    <dgm:cxn modelId="{06EBBC00-03B8-4D40-B2FB-A350C6DDFA7B}" srcId="{66343D93-C618-B54E-B9FB-55F6B46089A7}" destId="{8B750012-40A7-44E3-B1CC-2069578E46B5}" srcOrd="6" destOrd="0" parTransId="{92D5812E-5AB9-4AC3-BF03-EAFFFDFDDF4D}" sibTransId="{2F4A741B-6C44-4FD0-AEBD-EA9A8F2B425B}"/>
    <dgm:cxn modelId="{40045CB4-5188-2247-9619-3DA549EC0147}" srcId="{66343D93-C618-B54E-B9FB-55F6B46089A7}" destId="{4643DC4F-864B-E245-AF5A-F402138DFA96}" srcOrd="5" destOrd="0" parTransId="{C4A6E363-96ED-D847-AF60-44AF82CAD97B}" sibTransId="{20C59915-CCE7-E049-8D3F-02C0DF435CDC}"/>
    <dgm:cxn modelId="{5A4815F4-266C-1540-B093-26D13C6FEBA1}" type="presOf" srcId="{0578AD0D-0AF4-2E4C-A454-76E66CCFF7E4}" destId="{36B5DB97-EEC4-2346-A513-59965B35D0D2}" srcOrd="0" destOrd="0" presId="urn:microsoft.com/office/officeart/2005/8/layout/chevron2"/>
    <dgm:cxn modelId="{3D3B9012-1C2B-D244-A097-82557B9C4964}" type="presOf" srcId="{42F48CD2-462C-314C-8368-F41AC22E4840}" destId="{0B1B2FF0-BD25-8148-84FB-4E53135D3F0E}" srcOrd="0" destOrd="0" presId="urn:microsoft.com/office/officeart/2005/8/layout/chevron2"/>
    <dgm:cxn modelId="{02F81D0D-CD91-42F0-80AD-11330B64CCDB}" srcId="{8B750012-40A7-44E3-B1CC-2069578E46B5}" destId="{BD2C7B34-E580-415F-B5C6-4D0B18D3DCF2}" srcOrd="0" destOrd="0" parTransId="{FA48AB50-69BC-4C0F-9072-9A411EA50A57}" sibTransId="{A0B65502-CD4D-4926-A48E-CA5241642359}"/>
    <dgm:cxn modelId="{8BAF0F85-91CF-49BB-84CA-8C07FCD9F0B7}" type="presOf" srcId="{96AF74E5-585D-43EA-93FE-0085C31B5A28}" destId="{D90C72E4-C66B-1B40-B228-10E1ACE97A80}" srcOrd="0" destOrd="1" presId="urn:microsoft.com/office/officeart/2005/8/layout/chevron2"/>
    <dgm:cxn modelId="{DF7819B7-A501-9647-9546-2EC75C84A3ED}" srcId="{66343D93-C618-B54E-B9FB-55F6B46089A7}" destId="{A3E22F25-4A50-194E-A55C-BC2662056BC2}" srcOrd="1" destOrd="0" parTransId="{74562753-8B5A-2444-9AED-A1EAFB23E803}" sibTransId="{75C3045C-FB3F-0547-B15C-53096C1BD0E5}"/>
    <dgm:cxn modelId="{5DB552BF-FEAB-41A4-BAB4-7759600AB631}" srcId="{F6B670F4-D7A1-174D-BECA-623E313C5A37}" destId="{96AF74E5-585D-43EA-93FE-0085C31B5A28}" srcOrd="1" destOrd="0" parTransId="{34BC0780-1E81-4391-8718-DDA0E6156D49}" sibTransId="{DC9CF455-2D41-467B-BA08-41FA22CD10B4}"/>
    <dgm:cxn modelId="{9E41F869-8E5E-474B-83AB-C90EBEEC582D}" type="presParOf" srcId="{9DE2AB4C-3F7A-8B4E-B345-4033FC4D7146}" destId="{7E6CCFA7-0481-7442-91C7-1E61B2C94F73}" srcOrd="0" destOrd="0" presId="urn:microsoft.com/office/officeart/2005/8/layout/chevron2"/>
    <dgm:cxn modelId="{E5CE3852-5A46-4948-B933-91420A7A9302}" type="presParOf" srcId="{7E6CCFA7-0481-7442-91C7-1E61B2C94F73}" destId="{F72F8612-1606-9247-9A79-8BFDA806B78A}" srcOrd="0" destOrd="0" presId="urn:microsoft.com/office/officeart/2005/8/layout/chevron2"/>
    <dgm:cxn modelId="{34636540-BF5C-4249-83CD-63E0EB48C3ED}" type="presParOf" srcId="{7E6CCFA7-0481-7442-91C7-1E61B2C94F73}" destId="{52F84EF7-12CE-9A4F-924E-1AB7356BC528}" srcOrd="1" destOrd="0" presId="urn:microsoft.com/office/officeart/2005/8/layout/chevron2"/>
    <dgm:cxn modelId="{97089492-0663-534A-B09E-3E3C7D0A677D}" type="presParOf" srcId="{9DE2AB4C-3F7A-8B4E-B345-4033FC4D7146}" destId="{C5572BE7-DD2D-8C41-8F76-2C83386959AE}" srcOrd="1" destOrd="0" presId="urn:microsoft.com/office/officeart/2005/8/layout/chevron2"/>
    <dgm:cxn modelId="{0EF1037F-3F07-4A4F-82CC-0B96A3859236}" type="presParOf" srcId="{9DE2AB4C-3F7A-8B4E-B345-4033FC4D7146}" destId="{E9FAE5DB-9F9D-4841-898C-95BEE4B83AB4}" srcOrd="2" destOrd="0" presId="urn:microsoft.com/office/officeart/2005/8/layout/chevron2"/>
    <dgm:cxn modelId="{0623FF04-315C-424E-8961-CDC71B79952C}" type="presParOf" srcId="{E9FAE5DB-9F9D-4841-898C-95BEE4B83AB4}" destId="{6B06B5C8-2247-2B43-9E5A-5B9F78BEEA73}" srcOrd="0" destOrd="0" presId="urn:microsoft.com/office/officeart/2005/8/layout/chevron2"/>
    <dgm:cxn modelId="{25ADBA42-75D4-8E42-8960-244D3895778D}" type="presParOf" srcId="{E9FAE5DB-9F9D-4841-898C-95BEE4B83AB4}" destId="{0B1B2FF0-BD25-8148-84FB-4E53135D3F0E}" srcOrd="1" destOrd="0" presId="urn:microsoft.com/office/officeart/2005/8/layout/chevron2"/>
    <dgm:cxn modelId="{31228EDF-8050-C340-8422-2E5FB4D0999E}" type="presParOf" srcId="{9DE2AB4C-3F7A-8B4E-B345-4033FC4D7146}" destId="{AA46823B-2B2A-C044-9C41-B2097AF540A1}" srcOrd="3" destOrd="0" presId="urn:microsoft.com/office/officeart/2005/8/layout/chevron2"/>
    <dgm:cxn modelId="{7317952C-E898-5E4A-8396-A3370812B422}" type="presParOf" srcId="{9DE2AB4C-3F7A-8B4E-B345-4033FC4D7146}" destId="{AB7A792D-9044-064B-AC63-BE33887F23DA}" srcOrd="4" destOrd="0" presId="urn:microsoft.com/office/officeart/2005/8/layout/chevron2"/>
    <dgm:cxn modelId="{CAD42CFC-5542-A84F-AFDD-CCEE0B89235B}" type="presParOf" srcId="{AB7A792D-9044-064B-AC63-BE33887F23DA}" destId="{36B5DB97-EEC4-2346-A513-59965B35D0D2}" srcOrd="0" destOrd="0" presId="urn:microsoft.com/office/officeart/2005/8/layout/chevron2"/>
    <dgm:cxn modelId="{80C49E91-FCB9-8841-9C43-60BA9A474392}" type="presParOf" srcId="{AB7A792D-9044-064B-AC63-BE33887F23DA}" destId="{DB249F3F-9E58-604B-A7A6-152F65911639}" srcOrd="1" destOrd="0" presId="urn:microsoft.com/office/officeart/2005/8/layout/chevron2"/>
    <dgm:cxn modelId="{587BC71B-C6C4-9149-A156-F6A127374356}" type="presParOf" srcId="{9DE2AB4C-3F7A-8B4E-B345-4033FC4D7146}" destId="{6407CC49-1EA8-B743-8BB0-FF7FACC326F8}" srcOrd="5" destOrd="0" presId="urn:microsoft.com/office/officeart/2005/8/layout/chevron2"/>
    <dgm:cxn modelId="{69737EEC-5F04-7D43-9567-C992290E1E61}" type="presParOf" srcId="{9DE2AB4C-3F7A-8B4E-B345-4033FC4D7146}" destId="{E15C5891-27E4-134F-BEBA-D695F9824337}" srcOrd="6" destOrd="0" presId="urn:microsoft.com/office/officeart/2005/8/layout/chevron2"/>
    <dgm:cxn modelId="{2ED4E739-D792-3F4E-B0E2-864DD29B1259}" type="presParOf" srcId="{E15C5891-27E4-134F-BEBA-D695F9824337}" destId="{928DFD6E-89BF-DB4B-8F8A-6B2057E597A5}" srcOrd="0" destOrd="0" presId="urn:microsoft.com/office/officeart/2005/8/layout/chevron2"/>
    <dgm:cxn modelId="{75DD68B8-F373-C64A-B19F-CD318A411F67}" type="presParOf" srcId="{E15C5891-27E4-134F-BEBA-D695F9824337}" destId="{7E1ABB0E-B348-D74B-91DC-8FEB1F3BC946}" srcOrd="1" destOrd="0" presId="urn:microsoft.com/office/officeart/2005/8/layout/chevron2"/>
    <dgm:cxn modelId="{A186703F-6382-C740-A782-64B86B1C6359}" type="presParOf" srcId="{9DE2AB4C-3F7A-8B4E-B345-4033FC4D7146}" destId="{8D2B674F-C34C-484D-BED1-84CF0B67F5E9}" srcOrd="7" destOrd="0" presId="urn:microsoft.com/office/officeart/2005/8/layout/chevron2"/>
    <dgm:cxn modelId="{F7D32760-098E-D44D-A93A-FE74E3B831C0}" type="presParOf" srcId="{9DE2AB4C-3F7A-8B4E-B345-4033FC4D7146}" destId="{3621629C-C8AB-4342-80E4-B52588D926D5}" srcOrd="8" destOrd="0" presId="urn:microsoft.com/office/officeart/2005/8/layout/chevron2"/>
    <dgm:cxn modelId="{A6229E2E-65ED-C44D-A9FB-C3315EEC1662}" type="presParOf" srcId="{3621629C-C8AB-4342-80E4-B52588D926D5}" destId="{8BB85D40-AE3D-304E-8675-B940855E100C}" srcOrd="0" destOrd="0" presId="urn:microsoft.com/office/officeart/2005/8/layout/chevron2"/>
    <dgm:cxn modelId="{4A00F923-7DA3-414F-8A3A-AA0C8B6183A8}" type="presParOf" srcId="{3621629C-C8AB-4342-80E4-B52588D926D5}" destId="{D90C72E4-C66B-1B40-B228-10E1ACE97A80}" srcOrd="1" destOrd="0" presId="urn:microsoft.com/office/officeart/2005/8/layout/chevron2"/>
    <dgm:cxn modelId="{D2E3B4CC-CFF7-764D-9A78-44E963E8F562}" type="presParOf" srcId="{9DE2AB4C-3F7A-8B4E-B345-4033FC4D7146}" destId="{A7C1F05C-0BE6-4647-917A-A243A5BA896E}" srcOrd="9" destOrd="0" presId="urn:microsoft.com/office/officeart/2005/8/layout/chevron2"/>
    <dgm:cxn modelId="{10759008-0F78-354A-B8CD-0CF9A7821C87}" type="presParOf" srcId="{9DE2AB4C-3F7A-8B4E-B345-4033FC4D7146}" destId="{D736E562-A29A-7241-8C16-E7744C621D20}" srcOrd="10" destOrd="0" presId="urn:microsoft.com/office/officeart/2005/8/layout/chevron2"/>
    <dgm:cxn modelId="{481A9D55-80EA-D74D-8A9D-A4CD1D2C2B66}" type="presParOf" srcId="{D736E562-A29A-7241-8C16-E7744C621D20}" destId="{EF9E2A41-E675-0B42-B766-BD9586165F05}" srcOrd="0" destOrd="0" presId="urn:microsoft.com/office/officeart/2005/8/layout/chevron2"/>
    <dgm:cxn modelId="{F271DC8E-7F25-1740-A1AF-B057A7A46C8B}" type="presParOf" srcId="{D736E562-A29A-7241-8C16-E7744C621D20}" destId="{AC1FAB61-83A2-AA4E-A34A-86221D1BC908}" srcOrd="1" destOrd="0" presId="urn:microsoft.com/office/officeart/2005/8/layout/chevron2"/>
    <dgm:cxn modelId="{82E19A98-0EF1-4E65-94BF-6E98425026DC}" type="presParOf" srcId="{9DE2AB4C-3F7A-8B4E-B345-4033FC4D7146}" destId="{9054F4E6-924D-4EC7-951F-53BC9FF36999}" srcOrd="11" destOrd="0" presId="urn:microsoft.com/office/officeart/2005/8/layout/chevron2"/>
    <dgm:cxn modelId="{6815FD15-453C-4723-BD4B-459E37820116}" type="presParOf" srcId="{9DE2AB4C-3F7A-8B4E-B345-4033FC4D7146}" destId="{AD2D0C1D-337D-4F34-B88C-C2AD8C623D1C}" srcOrd="12" destOrd="0" presId="urn:microsoft.com/office/officeart/2005/8/layout/chevron2"/>
    <dgm:cxn modelId="{77F6FD46-B74B-4D23-821E-5D11FA81464A}" type="presParOf" srcId="{AD2D0C1D-337D-4F34-B88C-C2AD8C623D1C}" destId="{0A4FB6A6-E681-41EE-87FE-AB4056E52BFC}" srcOrd="0" destOrd="0" presId="urn:microsoft.com/office/officeart/2005/8/layout/chevron2"/>
    <dgm:cxn modelId="{6C67C43D-E724-49D0-8734-F441AFA47C5B}" type="presParOf" srcId="{AD2D0C1D-337D-4F34-B88C-C2AD8C623D1C}" destId="{C3D615D7-B007-4A77-A747-37F319B1151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FB9206-BC9A-461C-935D-AD99621979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F9A08CCF-9DAD-4EF4-A337-E606E219A6AE}">
      <dgm:prSet phldrT="[Metin]"/>
      <dgm:spPr/>
      <dgm:t>
        <a:bodyPr/>
        <a:lstStyle/>
        <a:p>
          <a:r>
            <a:rPr lang="ru-RU" b="0" dirty="0" smtClean="0">
              <a:solidFill>
                <a:schemeClr val="tx1"/>
              </a:solidFill>
            </a:rPr>
            <a:t>Национальный уровень</a:t>
          </a:r>
          <a:r>
            <a:rPr lang="tr-TR" b="0" dirty="0" smtClean="0">
              <a:solidFill>
                <a:schemeClr val="tx1"/>
              </a:solidFill>
            </a:rPr>
            <a:t> (</a:t>
          </a:r>
          <a:r>
            <a:rPr lang="ru-RU" b="0" dirty="0" err="1" smtClean="0">
              <a:solidFill>
                <a:schemeClr val="tx1"/>
              </a:solidFill>
            </a:rPr>
            <a:t>Метауровень</a:t>
          </a:r>
          <a:r>
            <a:rPr lang="tr-TR" b="0" dirty="0" smtClean="0">
              <a:solidFill>
                <a:schemeClr val="tx1"/>
              </a:solidFill>
            </a:rPr>
            <a:t>)</a:t>
          </a:r>
          <a:endParaRPr lang="tr-TR" b="0" dirty="0">
            <a:solidFill>
              <a:schemeClr val="tx1"/>
            </a:solidFill>
          </a:endParaRPr>
        </a:p>
      </dgm:t>
    </dgm:pt>
    <dgm:pt modelId="{DEF312DB-C46C-4563-A2E1-AE3B92FEBC03}" type="parTrans" cxnId="{D0128C24-C898-49BC-B536-77F46E5922E5}">
      <dgm:prSet/>
      <dgm:spPr/>
      <dgm:t>
        <a:bodyPr/>
        <a:lstStyle/>
        <a:p>
          <a:endParaRPr lang="tr-TR"/>
        </a:p>
      </dgm:t>
    </dgm:pt>
    <dgm:pt modelId="{61FCAB91-7ECE-426D-91D9-A168BDF4DBB1}" type="sibTrans" cxnId="{D0128C24-C898-49BC-B536-77F46E5922E5}">
      <dgm:prSet/>
      <dgm:spPr/>
      <dgm:t>
        <a:bodyPr/>
        <a:lstStyle/>
        <a:p>
          <a:endParaRPr lang="tr-TR"/>
        </a:p>
      </dgm:t>
    </dgm:pt>
    <dgm:pt modelId="{286CD41A-E62B-43AA-8C98-6703F99BAEE2}">
      <dgm:prSet phldrT="[Metin]"/>
      <dgm:spPr/>
      <dgm:t>
        <a:bodyPr/>
        <a:lstStyle/>
        <a:p>
          <a:r>
            <a:rPr lang="ru-RU" dirty="0" smtClean="0">
              <a:solidFill>
                <a:schemeClr val="tx1"/>
              </a:solidFill>
            </a:rPr>
            <a:t>Макроуровень</a:t>
          </a:r>
          <a:endParaRPr lang="tr-TR" dirty="0">
            <a:solidFill>
              <a:schemeClr val="tx1"/>
            </a:solidFill>
          </a:endParaRPr>
        </a:p>
      </dgm:t>
    </dgm:pt>
    <dgm:pt modelId="{C17AB5F2-4144-4776-BF62-0C985E89F2E8}" type="parTrans" cxnId="{65E10B9A-E5CE-41EE-936D-C333D2176AC0}">
      <dgm:prSet/>
      <dgm:spPr/>
      <dgm:t>
        <a:bodyPr/>
        <a:lstStyle/>
        <a:p>
          <a:endParaRPr lang="tr-TR"/>
        </a:p>
      </dgm:t>
    </dgm:pt>
    <dgm:pt modelId="{2EE061E3-2416-42CA-9FE4-0A9BA609205C}" type="sibTrans" cxnId="{65E10B9A-E5CE-41EE-936D-C333D2176AC0}">
      <dgm:prSet/>
      <dgm:spPr/>
      <dgm:t>
        <a:bodyPr/>
        <a:lstStyle/>
        <a:p>
          <a:endParaRPr lang="tr-TR"/>
        </a:p>
      </dgm:t>
    </dgm:pt>
    <dgm:pt modelId="{D3F75C41-A1DD-4965-B455-E7097CAD0D6A}">
      <dgm:prSet/>
      <dgm:spPr/>
      <dgm:t>
        <a:bodyPr/>
        <a:lstStyle/>
        <a:p>
          <a:r>
            <a:rPr lang="ru-RU" dirty="0" smtClean="0">
              <a:solidFill>
                <a:schemeClr val="tx1"/>
              </a:solidFill>
            </a:rPr>
            <a:t>Микроуровень</a:t>
          </a:r>
          <a:endParaRPr lang="tr-TR" dirty="0">
            <a:solidFill>
              <a:schemeClr val="tx1"/>
            </a:solidFill>
          </a:endParaRPr>
        </a:p>
      </dgm:t>
    </dgm:pt>
    <dgm:pt modelId="{550320E1-5CC7-47CA-98EC-1C0A7A6678C6}" type="parTrans" cxnId="{77A741FA-97B3-4709-96E5-41A9C36A0550}">
      <dgm:prSet/>
      <dgm:spPr/>
      <dgm:t>
        <a:bodyPr/>
        <a:lstStyle/>
        <a:p>
          <a:endParaRPr lang="tr-TR"/>
        </a:p>
      </dgm:t>
    </dgm:pt>
    <dgm:pt modelId="{A70A9BA0-75E3-47DA-BEDC-8886A8AC4B80}" type="sibTrans" cxnId="{77A741FA-97B3-4709-96E5-41A9C36A0550}">
      <dgm:prSet/>
      <dgm:spPr/>
      <dgm:t>
        <a:bodyPr/>
        <a:lstStyle/>
        <a:p>
          <a:endParaRPr lang="tr-TR"/>
        </a:p>
      </dgm:t>
    </dgm:pt>
    <dgm:pt modelId="{F127B577-0019-4FE6-A52B-FE4C71F6EAF2}">
      <dgm:prSet/>
      <dgm:spPr/>
      <dgm:t>
        <a:bodyPr/>
        <a:lstStyle/>
        <a:p>
          <a:r>
            <a:rPr lang="ru-RU" dirty="0" smtClean="0">
              <a:solidFill>
                <a:schemeClr val="tx1"/>
              </a:solidFill>
            </a:rPr>
            <a:t>Итоговая оценка по трем уровням</a:t>
          </a:r>
          <a:endParaRPr lang="tr-TR" dirty="0">
            <a:solidFill>
              <a:schemeClr val="tx1"/>
            </a:solidFill>
          </a:endParaRPr>
        </a:p>
      </dgm:t>
    </dgm:pt>
    <dgm:pt modelId="{4445A1EF-0C54-48C7-832E-48ABD85B0E91}" type="parTrans" cxnId="{E323CCF2-6436-4BDD-846C-2B658CD4C89F}">
      <dgm:prSet/>
      <dgm:spPr/>
      <dgm:t>
        <a:bodyPr/>
        <a:lstStyle/>
        <a:p>
          <a:endParaRPr lang="tr-TR"/>
        </a:p>
      </dgm:t>
    </dgm:pt>
    <dgm:pt modelId="{32B27F48-669A-4199-9C8A-7A52EE5BC9D1}" type="sibTrans" cxnId="{E323CCF2-6436-4BDD-846C-2B658CD4C89F}">
      <dgm:prSet/>
      <dgm:spPr/>
      <dgm:t>
        <a:bodyPr/>
        <a:lstStyle/>
        <a:p>
          <a:endParaRPr lang="tr-TR"/>
        </a:p>
      </dgm:t>
    </dgm:pt>
    <dgm:pt modelId="{496C97FF-924E-4FF5-A205-B7DE553960F4}" type="pres">
      <dgm:prSet presAssocID="{7CFB9206-BC9A-461C-935D-AD9962197939}" presName="vert0" presStyleCnt="0">
        <dgm:presLayoutVars>
          <dgm:dir/>
          <dgm:animOne val="branch"/>
          <dgm:animLvl val="lvl"/>
        </dgm:presLayoutVars>
      </dgm:prSet>
      <dgm:spPr/>
      <dgm:t>
        <a:bodyPr/>
        <a:lstStyle/>
        <a:p>
          <a:endParaRPr lang="tr-TR"/>
        </a:p>
      </dgm:t>
    </dgm:pt>
    <dgm:pt modelId="{83898F08-9816-48E6-A973-9F2667C1B260}" type="pres">
      <dgm:prSet presAssocID="{F9A08CCF-9DAD-4EF4-A337-E606E219A6AE}" presName="thickLine" presStyleLbl="alignNode1" presStyleIdx="0" presStyleCnt="4"/>
      <dgm:spPr/>
    </dgm:pt>
    <dgm:pt modelId="{08524260-3507-435B-89E4-24AA20177D4C}" type="pres">
      <dgm:prSet presAssocID="{F9A08CCF-9DAD-4EF4-A337-E606E219A6AE}" presName="horz1" presStyleCnt="0"/>
      <dgm:spPr/>
    </dgm:pt>
    <dgm:pt modelId="{F3B83A7C-8333-4168-B562-BA1B3755A702}" type="pres">
      <dgm:prSet presAssocID="{F9A08CCF-9DAD-4EF4-A337-E606E219A6AE}" presName="tx1" presStyleLbl="revTx" presStyleIdx="0" presStyleCnt="4"/>
      <dgm:spPr/>
      <dgm:t>
        <a:bodyPr/>
        <a:lstStyle/>
        <a:p>
          <a:endParaRPr lang="tr-TR"/>
        </a:p>
      </dgm:t>
    </dgm:pt>
    <dgm:pt modelId="{72977C06-8ACA-41EE-BA31-D2337115D8D6}" type="pres">
      <dgm:prSet presAssocID="{F9A08CCF-9DAD-4EF4-A337-E606E219A6AE}" presName="vert1" presStyleCnt="0"/>
      <dgm:spPr/>
    </dgm:pt>
    <dgm:pt modelId="{C57D3C09-FDB1-49DB-932D-B21932A7F4AD}" type="pres">
      <dgm:prSet presAssocID="{286CD41A-E62B-43AA-8C98-6703F99BAEE2}" presName="thickLine" presStyleLbl="alignNode1" presStyleIdx="1" presStyleCnt="4"/>
      <dgm:spPr/>
    </dgm:pt>
    <dgm:pt modelId="{6E5CF4D8-6FAA-4C6C-BCB5-D23ED28960B4}" type="pres">
      <dgm:prSet presAssocID="{286CD41A-E62B-43AA-8C98-6703F99BAEE2}" presName="horz1" presStyleCnt="0"/>
      <dgm:spPr/>
    </dgm:pt>
    <dgm:pt modelId="{70FC4A7C-D390-45F3-A282-BBE346913B18}" type="pres">
      <dgm:prSet presAssocID="{286CD41A-E62B-43AA-8C98-6703F99BAEE2}" presName="tx1" presStyleLbl="revTx" presStyleIdx="1" presStyleCnt="4"/>
      <dgm:spPr/>
      <dgm:t>
        <a:bodyPr/>
        <a:lstStyle/>
        <a:p>
          <a:endParaRPr lang="tr-TR"/>
        </a:p>
      </dgm:t>
    </dgm:pt>
    <dgm:pt modelId="{24A666B4-DED3-4695-995D-B063F7DC468C}" type="pres">
      <dgm:prSet presAssocID="{286CD41A-E62B-43AA-8C98-6703F99BAEE2}" presName="vert1" presStyleCnt="0"/>
      <dgm:spPr/>
    </dgm:pt>
    <dgm:pt modelId="{E54D3CE4-ADD6-4CF8-A8F7-00BF2006E92F}" type="pres">
      <dgm:prSet presAssocID="{D3F75C41-A1DD-4965-B455-E7097CAD0D6A}" presName="thickLine" presStyleLbl="alignNode1" presStyleIdx="2" presStyleCnt="4"/>
      <dgm:spPr/>
    </dgm:pt>
    <dgm:pt modelId="{9B324158-35C4-4431-8B69-334AC42C3CA2}" type="pres">
      <dgm:prSet presAssocID="{D3F75C41-A1DD-4965-B455-E7097CAD0D6A}" presName="horz1" presStyleCnt="0"/>
      <dgm:spPr/>
    </dgm:pt>
    <dgm:pt modelId="{6A06E1EC-06B0-4D51-8B1B-5F2B772B5FF1}" type="pres">
      <dgm:prSet presAssocID="{D3F75C41-A1DD-4965-B455-E7097CAD0D6A}" presName="tx1" presStyleLbl="revTx" presStyleIdx="2" presStyleCnt="4"/>
      <dgm:spPr/>
      <dgm:t>
        <a:bodyPr/>
        <a:lstStyle/>
        <a:p>
          <a:endParaRPr lang="tr-TR"/>
        </a:p>
      </dgm:t>
    </dgm:pt>
    <dgm:pt modelId="{46D494AA-8B45-44E2-B108-D0EF4E325C02}" type="pres">
      <dgm:prSet presAssocID="{D3F75C41-A1DD-4965-B455-E7097CAD0D6A}" presName="vert1" presStyleCnt="0"/>
      <dgm:spPr/>
    </dgm:pt>
    <dgm:pt modelId="{856F39F7-20D0-44B3-A4EF-231A85599FC9}" type="pres">
      <dgm:prSet presAssocID="{F127B577-0019-4FE6-A52B-FE4C71F6EAF2}" presName="thickLine" presStyleLbl="alignNode1" presStyleIdx="3" presStyleCnt="4"/>
      <dgm:spPr/>
    </dgm:pt>
    <dgm:pt modelId="{3B9D0C97-E3F5-459E-A6F1-1C349C992C49}" type="pres">
      <dgm:prSet presAssocID="{F127B577-0019-4FE6-A52B-FE4C71F6EAF2}" presName="horz1" presStyleCnt="0"/>
      <dgm:spPr/>
    </dgm:pt>
    <dgm:pt modelId="{BD09F52D-9100-4E2E-97A0-CA1F8633CDA4}" type="pres">
      <dgm:prSet presAssocID="{F127B577-0019-4FE6-A52B-FE4C71F6EAF2}" presName="tx1" presStyleLbl="revTx" presStyleIdx="3" presStyleCnt="4"/>
      <dgm:spPr/>
      <dgm:t>
        <a:bodyPr/>
        <a:lstStyle/>
        <a:p>
          <a:endParaRPr lang="tr-TR"/>
        </a:p>
      </dgm:t>
    </dgm:pt>
    <dgm:pt modelId="{A5E36EDC-6E9A-4BD3-9206-0E6B34436847}" type="pres">
      <dgm:prSet presAssocID="{F127B577-0019-4FE6-A52B-FE4C71F6EAF2}" presName="vert1" presStyleCnt="0"/>
      <dgm:spPr/>
    </dgm:pt>
  </dgm:ptLst>
  <dgm:cxnLst>
    <dgm:cxn modelId="{E323CCF2-6436-4BDD-846C-2B658CD4C89F}" srcId="{7CFB9206-BC9A-461C-935D-AD9962197939}" destId="{F127B577-0019-4FE6-A52B-FE4C71F6EAF2}" srcOrd="3" destOrd="0" parTransId="{4445A1EF-0C54-48C7-832E-48ABD85B0E91}" sibTransId="{32B27F48-669A-4199-9C8A-7A52EE5BC9D1}"/>
    <dgm:cxn modelId="{77A741FA-97B3-4709-96E5-41A9C36A0550}" srcId="{7CFB9206-BC9A-461C-935D-AD9962197939}" destId="{D3F75C41-A1DD-4965-B455-E7097CAD0D6A}" srcOrd="2" destOrd="0" parTransId="{550320E1-5CC7-47CA-98EC-1C0A7A6678C6}" sibTransId="{A70A9BA0-75E3-47DA-BEDC-8886A8AC4B80}"/>
    <dgm:cxn modelId="{65E10B9A-E5CE-41EE-936D-C333D2176AC0}" srcId="{7CFB9206-BC9A-461C-935D-AD9962197939}" destId="{286CD41A-E62B-43AA-8C98-6703F99BAEE2}" srcOrd="1" destOrd="0" parTransId="{C17AB5F2-4144-4776-BF62-0C985E89F2E8}" sibTransId="{2EE061E3-2416-42CA-9FE4-0A9BA609205C}"/>
    <dgm:cxn modelId="{D0128C24-C898-49BC-B536-77F46E5922E5}" srcId="{7CFB9206-BC9A-461C-935D-AD9962197939}" destId="{F9A08CCF-9DAD-4EF4-A337-E606E219A6AE}" srcOrd="0" destOrd="0" parTransId="{DEF312DB-C46C-4563-A2E1-AE3B92FEBC03}" sibTransId="{61FCAB91-7ECE-426D-91D9-A168BDF4DBB1}"/>
    <dgm:cxn modelId="{F3552CF7-E51D-4DB7-B1FE-ECF8D8D45861}" type="presOf" srcId="{7CFB9206-BC9A-461C-935D-AD9962197939}" destId="{496C97FF-924E-4FF5-A205-B7DE553960F4}" srcOrd="0" destOrd="0" presId="urn:microsoft.com/office/officeart/2008/layout/LinedList"/>
    <dgm:cxn modelId="{1A760749-EF25-4D1D-B814-E4F9333E5518}" type="presOf" srcId="{286CD41A-E62B-43AA-8C98-6703F99BAEE2}" destId="{70FC4A7C-D390-45F3-A282-BBE346913B18}" srcOrd="0" destOrd="0" presId="urn:microsoft.com/office/officeart/2008/layout/LinedList"/>
    <dgm:cxn modelId="{E9C0CC16-C354-4952-9781-894F1016971C}" type="presOf" srcId="{F127B577-0019-4FE6-A52B-FE4C71F6EAF2}" destId="{BD09F52D-9100-4E2E-97A0-CA1F8633CDA4}" srcOrd="0" destOrd="0" presId="urn:microsoft.com/office/officeart/2008/layout/LinedList"/>
    <dgm:cxn modelId="{3F01CA99-8F31-462C-829E-CA4736243C33}" type="presOf" srcId="{F9A08CCF-9DAD-4EF4-A337-E606E219A6AE}" destId="{F3B83A7C-8333-4168-B562-BA1B3755A702}" srcOrd="0" destOrd="0" presId="urn:microsoft.com/office/officeart/2008/layout/LinedList"/>
    <dgm:cxn modelId="{C78A8FC1-DCF4-42EF-A40E-CEACCF193344}" type="presOf" srcId="{D3F75C41-A1DD-4965-B455-E7097CAD0D6A}" destId="{6A06E1EC-06B0-4D51-8B1B-5F2B772B5FF1}" srcOrd="0" destOrd="0" presId="urn:microsoft.com/office/officeart/2008/layout/LinedList"/>
    <dgm:cxn modelId="{5D4C1EB8-DD07-486B-9F97-94DAF8173314}" type="presParOf" srcId="{496C97FF-924E-4FF5-A205-B7DE553960F4}" destId="{83898F08-9816-48E6-A973-9F2667C1B260}" srcOrd="0" destOrd="0" presId="urn:microsoft.com/office/officeart/2008/layout/LinedList"/>
    <dgm:cxn modelId="{3CCF0AC1-5093-47D2-A0F5-C00E5D3C6CA8}" type="presParOf" srcId="{496C97FF-924E-4FF5-A205-B7DE553960F4}" destId="{08524260-3507-435B-89E4-24AA20177D4C}" srcOrd="1" destOrd="0" presId="urn:microsoft.com/office/officeart/2008/layout/LinedList"/>
    <dgm:cxn modelId="{336BFEC2-EF2D-45FB-8CFE-E2F4DCB29041}" type="presParOf" srcId="{08524260-3507-435B-89E4-24AA20177D4C}" destId="{F3B83A7C-8333-4168-B562-BA1B3755A702}" srcOrd="0" destOrd="0" presId="urn:microsoft.com/office/officeart/2008/layout/LinedList"/>
    <dgm:cxn modelId="{ED2D0654-F915-472F-BF21-F6D74DC0A67A}" type="presParOf" srcId="{08524260-3507-435B-89E4-24AA20177D4C}" destId="{72977C06-8ACA-41EE-BA31-D2337115D8D6}" srcOrd="1" destOrd="0" presId="urn:microsoft.com/office/officeart/2008/layout/LinedList"/>
    <dgm:cxn modelId="{CFA3AB7A-58F1-4C32-BE75-DF93EB38EF1E}" type="presParOf" srcId="{496C97FF-924E-4FF5-A205-B7DE553960F4}" destId="{C57D3C09-FDB1-49DB-932D-B21932A7F4AD}" srcOrd="2" destOrd="0" presId="urn:microsoft.com/office/officeart/2008/layout/LinedList"/>
    <dgm:cxn modelId="{C741C4D3-73BD-4A48-A6DC-336FA62B06D7}" type="presParOf" srcId="{496C97FF-924E-4FF5-A205-B7DE553960F4}" destId="{6E5CF4D8-6FAA-4C6C-BCB5-D23ED28960B4}" srcOrd="3" destOrd="0" presId="urn:microsoft.com/office/officeart/2008/layout/LinedList"/>
    <dgm:cxn modelId="{B5EE2294-1939-43DF-B549-9449D9CBAAD2}" type="presParOf" srcId="{6E5CF4D8-6FAA-4C6C-BCB5-D23ED28960B4}" destId="{70FC4A7C-D390-45F3-A282-BBE346913B18}" srcOrd="0" destOrd="0" presId="urn:microsoft.com/office/officeart/2008/layout/LinedList"/>
    <dgm:cxn modelId="{78644580-3028-4E6F-8EF9-3D4043072EDE}" type="presParOf" srcId="{6E5CF4D8-6FAA-4C6C-BCB5-D23ED28960B4}" destId="{24A666B4-DED3-4695-995D-B063F7DC468C}" srcOrd="1" destOrd="0" presId="urn:microsoft.com/office/officeart/2008/layout/LinedList"/>
    <dgm:cxn modelId="{00481089-747C-4667-8A7A-C6380D2239CB}" type="presParOf" srcId="{496C97FF-924E-4FF5-A205-B7DE553960F4}" destId="{E54D3CE4-ADD6-4CF8-A8F7-00BF2006E92F}" srcOrd="4" destOrd="0" presId="urn:microsoft.com/office/officeart/2008/layout/LinedList"/>
    <dgm:cxn modelId="{4F7CE5E5-ADEA-478B-B249-5B10147112EC}" type="presParOf" srcId="{496C97FF-924E-4FF5-A205-B7DE553960F4}" destId="{9B324158-35C4-4431-8B69-334AC42C3CA2}" srcOrd="5" destOrd="0" presId="urn:microsoft.com/office/officeart/2008/layout/LinedList"/>
    <dgm:cxn modelId="{0FDE7DD2-C4D1-4BB0-9582-D853D7DBFD42}" type="presParOf" srcId="{9B324158-35C4-4431-8B69-334AC42C3CA2}" destId="{6A06E1EC-06B0-4D51-8B1B-5F2B772B5FF1}" srcOrd="0" destOrd="0" presId="urn:microsoft.com/office/officeart/2008/layout/LinedList"/>
    <dgm:cxn modelId="{7B1CA463-B324-464D-BCFE-7D807B489B4F}" type="presParOf" srcId="{9B324158-35C4-4431-8B69-334AC42C3CA2}" destId="{46D494AA-8B45-44E2-B108-D0EF4E325C02}" srcOrd="1" destOrd="0" presId="urn:microsoft.com/office/officeart/2008/layout/LinedList"/>
    <dgm:cxn modelId="{E78E3B6B-303D-469C-A596-A7D2E8C31483}" type="presParOf" srcId="{496C97FF-924E-4FF5-A205-B7DE553960F4}" destId="{856F39F7-20D0-44B3-A4EF-231A85599FC9}" srcOrd="6" destOrd="0" presId="urn:microsoft.com/office/officeart/2008/layout/LinedList"/>
    <dgm:cxn modelId="{166D1CAF-8188-481A-BCA6-FB37834B7D2E}" type="presParOf" srcId="{496C97FF-924E-4FF5-A205-B7DE553960F4}" destId="{3B9D0C97-E3F5-459E-A6F1-1C349C992C49}" srcOrd="7" destOrd="0" presId="urn:microsoft.com/office/officeart/2008/layout/LinedList"/>
    <dgm:cxn modelId="{C155894E-7746-40D7-A4F9-C1B856BFE67A}" type="presParOf" srcId="{3B9D0C97-E3F5-459E-A6F1-1C349C992C49}" destId="{BD09F52D-9100-4E2E-97A0-CA1F8633CDA4}" srcOrd="0" destOrd="0" presId="urn:microsoft.com/office/officeart/2008/layout/LinedList"/>
    <dgm:cxn modelId="{D8F883B8-3AFD-437C-87F8-E2D0636A624F}" type="presParOf" srcId="{3B9D0C97-E3F5-459E-A6F1-1C349C992C49}" destId="{A5E36EDC-6E9A-4BD3-9206-0E6B3443684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0C26AF-3295-4DD4-8876-D55A63FEB1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2C612315-A66B-4D28-B315-7C5392F5A4E5}">
      <dgm:prSet phldrT="[Metin]"/>
      <dgm:spPr/>
      <dgm:t>
        <a:bodyPr/>
        <a:lstStyle/>
        <a:p>
          <a:r>
            <a:rPr lang="ru-RU" b="1" dirty="0" smtClean="0">
              <a:solidFill>
                <a:schemeClr val="tx1"/>
              </a:solidFill>
            </a:rPr>
            <a:t>Новые разработки и усовершенствования</a:t>
          </a:r>
          <a:endParaRPr lang="tr-TR" b="1" dirty="0">
            <a:solidFill>
              <a:schemeClr val="tx1"/>
            </a:solidFill>
          </a:endParaRPr>
        </a:p>
      </dgm:t>
    </dgm:pt>
    <dgm:pt modelId="{F38D8C46-96F3-432E-A14D-5265358325FA}" type="parTrans" cxnId="{31B60C32-0AE1-448D-B615-2DD001C77777}">
      <dgm:prSet/>
      <dgm:spPr/>
      <dgm:t>
        <a:bodyPr/>
        <a:lstStyle/>
        <a:p>
          <a:endParaRPr lang="tr-TR"/>
        </a:p>
      </dgm:t>
    </dgm:pt>
    <dgm:pt modelId="{3002E0F7-5982-4165-BCDC-38178BE84FCC}" type="sibTrans" cxnId="{31B60C32-0AE1-448D-B615-2DD001C77777}">
      <dgm:prSet/>
      <dgm:spPr/>
      <dgm:t>
        <a:bodyPr/>
        <a:lstStyle/>
        <a:p>
          <a:endParaRPr lang="tr-TR"/>
        </a:p>
      </dgm:t>
    </dgm:pt>
    <dgm:pt modelId="{FF934432-ECDA-4EE0-85B2-AAB740141033}">
      <dgm:prSet phldrT="[Metin]" custT="1"/>
      <dgm:spPr/>
      <dgm:t>
        <a:bodyPr/>
        <a:lstStyle/>
        <a:p>
          <a:r>
            <a:rPr lang="ru-RU" sz="2400" dirty="0" smtClean="0"/>
            <a:t>Изменения и дополнения в законодательство</a:t>
          </a:r>
          <a:r>
            <a:rPr lang="tr-TR" sz="2400" dirty="0" smtClean="0"/>
            <a:t>, </a:t>
          </a:r>
          <a:r>
            <a:rPr lang="ru-RU" sz="2400" dirty="0" smtClean="0"/>
            <a:t>Директивы ЕС</a:t>
          </a:r>
          <a:r>
            <a:rPr lang="tr-TR" sz="2400" dirty="0" smtClean="0"/>
            <a:t>, </a:t>
          </a:r>
          <a:r>
            <a:rPr lang="ru-RU" sz="2400" dirty="0" smtClean="0"/>
            <a:t>Соглашение о государственных закупках (</a:t>
          </a:r>
          <a:r>
            <a:rPr lang="tr-TR" sz="2400" dirty="0" smtClean="0"/>
            <a:t>GPA</a:t>
          </a:r>
          <a:r>
            <a:rPr lang="ru-RU" sz="2400" dirty="0" smtClean="0"/>
            <a:t>) и т.д.</a:t>
          </a:r>
          <a:endParaRPr lang="tr-TR" sz="2400" dirty="0"/>
        </a:p>
      </dgm:t>
    </dgm:pt>
    <dgm:pt modelId="{9A964DB5-DBC4-4570-B783-8F6D4BCC0888}" type="parTrans" cxnId="{1EBEEA8C-4FB3-44AD-8AB4-D6CECA449C31}">
      <dgm:prSet/>
      <dgm:spPr/>
      <dgm:t>
        <a:bodyPr/>
        <a:lstStyle/>
        <a:p>
          <a:endParaRPr lang="tr-TR"/>
        </a:p>
      </dgm:t>
    </dgm:pt>
    <dgm:pt modelId="{80F97DE3-F006-4BF8-9AE9-21C4691C5576}" type="sibTrans" cxnId="{1EBEEA8C-4FB3-44AD-8AB4-D6CECA449C31}">
      <dgm:prSet/>
      <dgm:spPr/>
      <dgm:t>
        <a:bodyPr/>
        <a:lstStyle/>
        <a:p>
          <a:endParaRPr lang="tr-TR"/>
        </a:p>
      </dgm:t>
    </dgm:pt>
    <dgm:pt modelId="{D65BECF5-4F50-4E6B-88D0-77189C4E52BC}">
      <dgm:prSet phldrT="[Metin]"/>
      <dgm:spPr/>
      <dgm:t>
        <a:bodyPr/>
        <a:lstStyle/>
        <a:p>
          <a:r>
            <a:rPr lang="ru-RU" b="1" dirty="0" smtClean="0">
              <a:solidFill>
                <a:schemeClr val="tx1"/>
              </a:solidFill>
            </a:rPr>
            <a:t>Потенциал</a:t>
          </a:r>
          <a:endParaRPr lang="tr-TR" b="1" dirty="0">
            <a:solidFill>
              <a:schemeClr val="tx1"/>
            </a:solidFill>
          </a:endParaRPr>
        </a:p>
      </dgm:t>
    </dgm:pt>
    <dgm:pt modelId="{ACC7AA1D-3F8B-41E0-8395-F4D1A8EC926E}" type="parTrans" cxnId="{3C700A29-632C-4C46-91C5-9D6398EEDFEF}">
      <dgm:prSet/>
      <dgm:spPr/>
      <dgm:t>
        <a:bodyPr/>
        <a:lstStyle/>
        <a:p>
          <a:endParaRPr lang="tr-TR"/>
        </a:p>
      </dgm:t>
    </dgm:pt>
    <dgm:pt modelId="{A1C24894-4409-443D-9161-8C69DDD5FDF9}" type="sibTrans" cxnId="{3C700A29-632C-4C46-91C5-9D6398EEDFEF}">
      <dgm:prSet/>
      <dgm:spPr/>
      <dgm:t>
        <a:bodyPr/>
        <a:lstStyle/>
        <a:p>
          <a:endParaRPr lang="tr-TR"/>
        </a:p>
      </dgm:t>
    </dgm:pt>
    <dgm:pt modelId="{4F816971-2DAC-429B-A5F2-1A50188F7C4F}">
      <dgm:prSet phldrT="[Metin]" custT="1"/>
      <dgm:spPr/>
      <dgm:t>
        <a:bodyPr/>
        <a:lstStyle/>
        <a:p>
          <a:r>
            <a:rPr lang="ru-RU" sz="2400" dirty="0" smtClean="0"/>
            <a:t>Укрепление потенциала органов, заключающих контракты, и субъектов экономической деятельности</a:t>
          </a:r>
          <a:endParaRPr lang="tr-TR" sz="2400" dirty="0"/>
        </a:p>
      </dgm:t>
    </dgm:pt>
    <dgm:pt modelId="{DF7DC26C-CF10-4DD9-93DF-BA7A3C652B30}" type="parTrans" cxnId="{9563C39E-242A-489B-9556-4F2CB2D8634F}">
      <dgm:prSet/>
      <dgm:spPr/>
      <dgm:t>
        <a:bodyPr/>
        <a:lstStyle/>
        <a:p>
          <a:endParaRPr lang="tr-TR"/>
        </a:p>
      </dgm:t>
    </dgm:pt>
    <dgm:pt modelId="{FF403700-3C56-49FE-9637-782862DAD4F3}" type="sibTrans" cxnId="{9563C39E-242A-489B-9556-4F2CB2D8634F}">
      <dgm:prSet/>
      <dgm:spPr/>
      <dgm:t>
        <a:bodyPr/>
        <a:lstStyle/>
        <a:p>
          <a:endParaRPr lang="tr-TR"/>
        </a:p>
      </dgm:t>
    </dgm:pt>
    <dgm:pt modelId="{1B176301-2CD3-4B47-BB1E-9E572F8A9877}">
      <dgm:prSet/>
      <dgm:spPr/>
      <dgm:t>
        <a:bodyPr/>
        <a:lstStyle/>
        <a:p>
          <a:r>
            <a:rPr lang="ru-RU" b="1" dirty="0" smtClean="0">
              <a:solidFill>
                <a:schemeClr val="tx1"/>
              </a:solidFill>
            </a:rPr>
            <a:t>Устойчивость</a:t>
          </a:r>
          <a:endParaRPr lang="tr-TR" dirty="0"/>
        </a:p>
      </dgm:t>
    </dgm:pt>
    <dgm:pt modelId="{ECA487C5-5A87-4AD6-A90A-A2120111E0F4}" type="parTrans" cxnId="{43230B02-F638-48CB-92E9-FDE5E3C7383B}">
      <dgm:prSet/>
      <dgm:spPr/>
      <dgm:t>
        <a:bodyPr/>
        <a:lstStyle/>
        <a:p>
          <a:endParaRPr lang="tr-TR"/>
        </a:p>
      </dgm:t>
    </dgm:pt>
    <dgm:pt modelId="{CC7AF753-AC78-458B-A40B-DE48902C3AE1}" type="sibTrans" cxnId="{43230B02-F638-48CB-92E9-FDE5E3C7383B}">
      <dgm:prSet/>
      <dgm:spPr/>
      <dgm:t>
        <a:bodyPr/>
        <a:lstStyle/>
        <a:p>
          <a:endParaRPr lang="tr-TR"/>
        </a:p>
      </dgm:t>
    </dgm:pt>
    <dgm:pt modelId="{AA192DB2-0D77-4F7D-96A9-573BF0A5E37D}">
      <dgm:prSet phldrT="[Metin]" custT="1"/>
      <dgm:spPr>
        <a:noFill/>
      </dgm:spPr>
      <dgm:t>
        <a:bodyPr/>
        <a:lstStyle/>
        <a:p>
          <a:r>
            <a:rPr lang="tr-TR" sz="2400" dirty="0" smtClean="0">
              <a:solidFill>
                <a:schemeClr val="tx1"/>
              </a:solidFill>
            </a:rPr>
            <a:t> </a:t>
          </a:r>
          <a:r>
            <a:rPr lang="tr-TR" sz="2000" b="1" dirty="0" smtClean="0">
              <a:solidFill>
                <a:schemeClr val="tx1"/>
              </a:solidFill>
              <a:latin typeface="Times New Roman"/>
              <a:cs typeface="Times New Roman"/>
            </a:rPr>
            <a:t>•</a:t>
          </a:r>
          <a:r>
            <a:rPr lang="tr-TR" sz="2400" dirty="0" smtClean="0">
              <a:solidFill>
                <a:schemeClr val="tx1"/>
              </a:solidFill>
            </a:rPr>
            <a:t> </a:t>
          </a:r>
          <a:r>
            <a:rPr lang="ru-RU" sz="2400" dirty="0" smtClean="0">
              <a:solidFill>
                <a:schemeClr val="tx1"/>
              </a:solidFill>
            </a:rPr>
            <a:t>Устойчивая эффективность закупок</a:t>
          </a:r>
          <a:endParaRPr lang="tr-TR" sz="2400" dirty="0">
            <a:solidFill>
              <a:schemeClr val="tx1"/>
            </a:solidFill>
          </a:endParaRPr>
        </a:p>
      </dgm:t>
    </dgm:pt>
    <dgm:pt modelId="{0F2E8CE0-D533-41A4-93C7-ECC8E4DF728D}" type="parTrans" cxnId="{85F01181-5686-4194-9573-410510F26F4F}">
      <dgm:prSet/>
      <dgm:spPr/>
      <dgm:t>
        <a:bodyPr/>
        <a:lstStyle/>
        <a:p>
          <a:endParaRPr lang="tr-TR"/>
        </a:p>
      </dgm:t>
    </dgm:pt>
    <dgm:pt modelId="{2782D3BA-D41D-4340-A2B2-F88F42DD00A4}" type="sibTrans" cxnId="{85F01181-5686-4194-9573-410510F26F4F}">
      <dgm:prSet/>
      <dgm:spPr/>
      <dgm:t>
        <a:bodyPr/>
        <a:lstStyle/>
        <a:p>
          <a:endParaRPr lang="tr-TR"/>
        </a:p>
      </dgm:t>
    </dgm:pt>
    <dgm:pt modelId="{1794BD09-A9DE-45DE-B394-B7C1B15B69C4}" type="pres">
      <dgm:prSet presAssocID="{E10C26AF-3295-4DD4-8876-D55A63FEB1E2}" presName="linear" presStyleCnt="0">
        <dgm:presLayoutVars>
          <dgm:animLvl val="lvl"/>
          <dgm:resizeHandles val="exact"/>
        </dgm:presLayoutVars>
      </dgm:prSet>
      <dgm:spPr/>
      <dgm:t>
        <a:bodyPr/>
        <a:lstStyle/>
        <a:p>
          <a:endParaRPr lang="tr-TR"/>
        </a:p>
      </dgm:t>
    </dgm:pt>
    <dgm:pt modelId="{3749B1C8-8CDF-4B29-BDC9-99BEC5A08310}" type="pres">
      <dgm:prSet presAssocID="{2C612315-A66B-4D28-B315-7C5392F5A4E5}" presName="parentText" presStyleLbl="node1" presStyleIdx="0" presStyleCnt="4">
        <dgm:presLayoutVars>
          <dgm:chMax val="0"/>
          <dgm:bulletEnabled val="1"/>
        </dgm:presLayoutVars>
      </dgm:prSet>
      <dgm:spPr/>
      <dgm:t>
        <a:bodyPr/>
        <a:lstStyle/>
        <a:p>
          <a:endParaRPr lang="tr-TR"/>
        </a:p>
      </dgm:t>
    </dgm:pt>
    <dgm:pt modelId="{1E8219CA-360F-43F2-8F66-931DBC544A3C}" type="pres">
      <dgm:prSet presAssocID="{2C612315-A66B-4D28-B315-7C5392F5A4E5}" presName="childText" presStyleLbl="revTx" presStyleIdx="0" presStyleCnt="2">
        <dgm:presLayoutVars>
          <dgm:bulletEnabled val="1"/>
        </dgm:presLayoutVars>
      </dgm:prSet>
      <dgm:spPr/>
      <dgm:t>
        <a:bodyPr/>
        <a:lstStyle/>
        <a:p>
          <a:endParaRPr lang="tr-TR"/>
        </a:p>
      </dgm:t>
    </dgm:pt>
    <dgm:pt modelId="{1D6097ED-DDB2-42D6-B892-EE3F1B35E38A}" type="pres">
      <dgm:prSet presAssocID="{D65BECF5-4F50-4E6B-88D0-77189C4E52BC}" presName="parentText" presStyleLbl="node1" presStyleIdx="1" presStyleCnt="4">
        <dgm:presLayoutVars>
          <dgm:chMax val="0"/>
          <dgm:bulletEnabled val="1"/>
        </dgm:presLayoutVars>
      </dgm:prSet>
      <dgm:spPr/>
      <dgm:t>
        <a:bodyPr/>
        <a:lstStyle/>
        <a:p>
          <a:endParaRPr lang="tr-TR"/>
        </a:p>
      </dgm:t>
    </dgm:pt>
    <dgm:pt modelId="{AD19389E-726A-43A2-BF8D-4731094B9C4F}" type="pres">
      <dgm:prSet presAssocID="{D65BECF5-4F50-4E6B-88D0-77189C4E52BC}" presName="childText" presStyleLbl="revTx" presStyleIdx="1" presStyleCnt="2">
        <dgm:presLayoutVars>
          <dgm:bulletEnabled val="1"/>
        </dgm:presLayoutVars>
      </dgm:prSet>
      <dgm:spPr/>
      <dgm:t>
        <a:bodyPr/>
        <a:lstStyle/>
        <a:p>
          <a:endParaRPr lang="tr-TR"/>
        </a:p>
      </dgm:t>
    </dgm:pt>
    <dgm:pt modelId="{42F97468-5465-4B11-9A3F-85B06703D972}" type="pres">
      <dgm:prSet presAssocID="{1B176301-2CD3-4B47-BB1E-9E572F8A9877}" presName="parentText" presStyleLbl="node1" presStyleIdx="2" presStyleCnt="4">
        <dgm:presLayoutVars>
          <dgm:chMax val="0"/>
          <dgm:bulletEnabled val="1"/>
        </dgm:presLayoutVars>
      </dgm:prSet>
      <dgm:spPr/>
      <dgm:t>
        <a:bodyPr/>
        <a:lstStyle/>
        <a:p>
          <a:endParaRPr lang="tr-TR"/>
        </a:p>
      </dgm:t>
    </dgm:pt>
    <dgm:pt modelId="{745044B9-A411-4414-B6A3-5CFC0849CD8D}" type="pres">
      <dgm:prSet presAssocID="{CC7AF753-AC78-458B-A40B-DE48902C3AE1}" presName="spacer" presStyleCnt="0"/>
      <dgm:spPr/>
    </dgm:pt>
    <dgm:pt modelId="{092006C6-20E9-482F-8951-52B8EACCA4BF}" type="pres">
      <dgm:prSet presAssocID="{AA192DB2-0D77-4F7D-96A9-573BF0A5E37D}" presName="parentText" presStyleLbl="node1" presStyleIdx="3" presStyleCnt="4" custLinFactNeighborX="126" custLinFactNeighborY="-81050">
        <dgm:presLayoutVars>
          <dgm:chMax val="0"/>
          <dgm:bulletEnabled val="1"/>
        </dgm:presLayoutVars>
      </dgm:prSet>
      <dgm:spPr/>
      <dgm:t>
        <a:bodyPr/>
        <a:lstStyle/>
        <a:p>
          <a:endParaRPr lang="tr-TR"/>
        </a:p>
      </dgm:t>
    </dgm:pt>
  </dgm:ptLst>
  <dgm:cxnLst>
    <dgm:cxn modelId="{E03EF7E9-9F53-4D8F-A9AD-E088B1495DA5}" type="presOf" srcId="{E10C26AF-3295-4DD4-8876-D55A63FEB1E2}" destId="{1794BD09-A9DE-45DE-B394-B7C1B15B69C4}" srcOrd="0" destOrd="0" presId="urn:microsoft.com/office/officeart/2005/8/layout/vList2"/>
    <dgm:cxn modelId="{9563C39E-242A-489B-9556-4F2CB2D8634F}" srcId="{D65BECF5-4F50-4E6B-88D0-77189C4E52BC}" destId="{4F816971-2DAC-429B-A5F2-1A50188F7C4F}" srcOrd="0" destOrd="0" parTransId="{DF7DC26C-CF10-4DD9-93DF-BA7A3C652B30}" sibTransId="{FF403700-3C56-49FE-9637-782862DAD4F3}"/>
    <dgm:cxn modelId="{F4ECF075-AE69-47D5-9F96-1EF0CE1A5663}" type="presOf" srcId="{AA192DB2-0D77-4F7D-96A9-573BF0A5E37D}" destId="{092006C6-20E9-482F-8951-52B8EACCA4BF}" srcOrd="0" destOrd="0" presId="urn:microsoft.com/office/officeart/2005/8/layout/vList2"/>
    <dgm:cxn modelId="{F03F3A49-D8D9-4E00-9C63-8E4D05D0D1EF}" type="presOf" srcId="{FF934432-ECDA-4EE0-85B2-AAB740141033}" destId="{1E8219CA-360F-43F2-8F66-931DBC544A3C}" srcOrd="0" destOrd="0" presId="urn:microsoft.com/office/officeart/2005/8/layout/vList2"/>
    <dgm:cxn modelId="{43230B02-F638-48CB-92E9-FDE5E3C7383B}" srcId="{E10C26AF-3295-4DD4-8876-D55A63FEB1E2}" destId="{1B176301-2CD3-4B47-BB1E-9E572F8A9877}" srcOrd="2" destOrd="0" parTransId="{ECA487C5-5A87-4AD6-A90A-A2120111E0F4}" sibTransId="{CC7AF753-AC78-458B-A40B-DE48902C3AE1}"/>
    <dgm:cxn modelId="{F219DB35-6BFC-4CA4-B849-D775572FFB63}" type="presOf" srcId="{4F816971-2DAC-429B-A5F2-1A50188F7C4F}" destId="{AD19389E-726A-43A2-BF8D-4731094B9C4F}" srcOrd="0" destOrd="0" presId="urn:microsoft.com/office/officeart/2005/8/layout/vList2"/>
    <dgm:cxn modelId="{31B60C32-0AE1-448D-B615-2DD001C77777}" srcId="{E10C26AF-3295-4DD4-8876-D55A63FEB1E2}" destId="{2C612315-A66B-4D28-B315-7C5392F5A4E5}" srcOrd="0" destOrd="0" parTransId="{F38D8C46-96F3-432E-A14D-5265358325FA}" sibTransId="{3002E0F7-5982-4165-BCDC-38178BE84FCC}"/>
    <dgm:cxn modelId="{0712E9A9-9904-45C0-915E-7A790BF257CE}" type="presOf" srcId="{1B176301-2CD3-4B47-BB1E-9E572F8A9877}" destId="{42F97468-5465-4B11-9A3F-85B06703D972}" srcOrd="0" destOrd="0" presId="urn:microsoft.com/office/officeart/2005/8/layout/vList2"/>
    <dgm:cxn modelId="{1EBEEA8C-4FB3-44AD-8AB4-D6CECA449C31}" srcId="{2C612315-A66B-4D28-B315-7C5392F5A4E5}" destId="{FF934432-ECDA-4EE0-85B2-AAB740141033}" srcOrd="0" destOrd="0" parTransId="{9A964DB5-DBC4-4570-B783-8F6D4BCC0888}" sibTransId="{80F97DE3-F006-4BF8-9AE9-21C4691C5576}"/>
    <dgm:cxn modelId="{7D58DE59-B889-4C08-8306-893110BBBC96}" type="presOf" srcId="{D65BECF5-4F50-4E6B-88D0-77189C4E52BC}" destId="{1D6097ED-DDB2-42D6-B892-EE3F1B35E38A}" srcOrd="0" destOrd="0" presId="urn:microsoft.com/office/officeart/2005/8/layout/vList2"/>
    <dgm:cxn modelId="{3C700A29-632C-4C46-91C5-9D6398EEDFEF}" srcId="{E10C26AF-3295-4DD4-8876-D55A63FEB1E2}" destId="{D65BECF5-4F50-4E6B-88D0-77189C4E52BC}" srcOrd="1" destOrd="0" parTransId="{ACC7AA1D-3F8B-41E0-8395-F4D1A8EC926E}" sibTransId="{A1C24894-4409-443D-9161-8C69DDD5FDF9}"/>
    <dgm:cxn modelId="{85F01181-5686-4194-9573-410510F26F4F}" srcId="{E10C26AF-3295-4DD4-8876-D55A63FEB1E2}" destId="{AA192DB2-0D77-4F7D-96A9-573BF0A5E37D}" srcOrd="3" destOrd="0" parTransId="{0F2E8CE0-D533-41A4-93C7-ECC8E4DF728D}" sibTransId="{2782D3BA-D41D-4340-A2B2-F88F42DD00A4}"/>
    <dgm:cxn modelId="{21303EC0-2AC1-4965-9357-E2824BDC23C1}" type="presOf" srcId="{2C612315-A66B-4D28-B315-7C5392F5A4E5}" destId="{3749B1C8-8CDF-4B29-BDC9-99BEC5A08310}" srcOrd="0" destOrd="0" presId="urn:microsoft.com/office/officeart/2005/8/layout/vList2"/>
    <dgm:cxn modelId="{1745C259-324B-4621-A699-70A73F39CB35}" type="presParOf" srcId="{1794BD09-A9DE-45DE-B394-B7C1B15B69C4}" destId="{3749B1C8-8CDF-4B29-BDC9-99BEC5A08310}" srcOrd="0" destOrd="0" presId="urn:microsoft.com/office/officeart/2005/8/layout/vList2"/>
    <dgm:cxn modelId="{645B83E5-FD74-41FB-8728-CE9407BAD912}" type="presParOf" srcId="{1794BD09-A9DE-45DE-B394-B7C1B15B69C4}" destId="{1E8219CA-360F-43F2-8F66-931DBC544A3C}" srcOrd="1" destOrd="0" presId="urn:microsoft.com/office/officeart/2005/8/layout/vList2"/>
    <dgm:cxn modelId="{8446EAE8-1DE4-4641-9A2C-E157B6D932E8}" type="presParOf" srcId="{1794BD09-A9DE-45DE-B394-B7C1B15B69C4}" destId="{1D6097ED-DDB2-42D6-B892-EE3F1B35E38A}" srcOrd="2" destOrd="0" presId="urn:microsoft.com/office/officeart/2005/8/layout/vList2"/>
    <dgm:cxn modelId="{E8BA4E01-2215-44A7-9D17-57C2FFF9E888}" type="presParOf" srcId="{1794BD09-A9DE-45DE-B394-B7C1B15B69C4}" destId="{AD19389E-726A-43A2-BF8D-4731094B9C4F}" srcOrd="3" destOrd="0" presId="urn:microsoft.com/office/officeart/2005/8/layout/vList2"/>
    <dgm:cxn modelId="{B568413C-FDE8-4146-8B14-FD1FFA0385D0}" type="presParOf" srcId="{1794BD09-A9DE-45DE-B394-B7C1B15B69C4}" destId="{42F97468-5465-4B11-9A3F-85B06703D972}" srcOrd="4" destOrd="0" presId="urn:microsoft.com/office/officeart/2005/8/layout/vList2"/>
    <dgm:cxn modelId="{E34D6402-791E-4732-848D-992845369ECD}" type="presParOf" srcId="{1794BD09-A9DE-45DE-B394-B7C1B15B69C4}" destId="{745044B9-A411-4414-B6A3-5CFC0849CD8D}" srcOrd="5" destOrd="0" presId="urn:microsoft.com/office/officeart/2005/8/layout/vList2"/>
    <dgm:cxn modelId="{8BBC2FEE-870F-4907-954D-7B51681CA0FE}" type="presParOf" srcId="{1794BD09-A9DE-45DE-B394-B7C1B15B69C4}" destId="{092006C6-20E9-482F-8951-52B8EACCA4B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B966F2-E79B-4340-B975-3F8981D37BE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tr-TR"/>
        </a:p>
      </dgm:t>
    </dgm:pt>
    <dgm:pt modelId="{34E11702-AC1A-4992-A0D7-A101DD03156F}">
      <dgm:prSet/>
      <dgm:spPr>
        <a:solidFill>
          <a:schemeClr val="accent1">
            <a:lumMod val="50000"/>
          </a:schemeClr>
        </a:solidFill>
      </dgm:spPr>
      <dgm:t>
        <a:bodyPr/>
        <a:lstStyle/>
        <a:p>
          <a:pPr rtl="0"/>
          <a:r>
            <a:rPr lang="ru-RU" b="1" dirty="0" smtClean="0">
              <a:solidFill>
                <a:schemeClr val="bg1"/>
              </a:solidFill>
            </a:rPr>
            <a:t>Инновационные закупки</a:t>
          </a:r>
          <a:endParaRPr lang="tr-TR" b="1" dirty="0">
            <a:solidFill>
              <a:schemeClr val="bg1"/>
            </a:solidFill>
          </a:endParaRPr>
        </a:p>
      </dgm:t>
    </dgm:pt>
    <dgm:pt modelId="{137F6D21-CB6C-4418-B347-937E5E270074}" type="parTrans" cxnId="{C34A225A-0263-4816-B5F0-E4FC22391936}">
      <dgm:prSet/>
      <dgm:spPr/>
      <dgm:t>
        <a:bodyPr/>
        <a:lstStyle/>
        <a:p>
          <a:endParaRPr lang="tr-TR"/>
        </a:p>
      </dgm:t>
    </dgm:pt>
    <dgm:pt modelId="{AA8244FB-8DD8-4740-A221-BDE5CB2D63F6}" type="sibTrans" cxnId="{C34A225A-0263-4816-B5F0-E4FC22391936}">
      <dgm:prSet/>
      <dgm:spPr/>
      <dgm:t>
        <a:bodyPr/>
        <a:lstStyle/>
        <a:p>
          <a:endParaRPr lang="tr-TR"/>
        </a:p>
      </dgm:t>
    </dgm:pt>
    <dgm:pt modelId="{B0A16564-5184-4D08-B344-455D3BD145DD}">
      <dgm:prSet/>
      <dgm:spPr>
        <a:solidFill>
          <a:schemeClr val="accent1">
            <a:lumMod val="50000"/>
          </a:schemeClr>
        </a:solidFill>
      </dgm:spPr>
      <dgm:t>
        <a:bodyPr/>
        <a:lstStyle/>
        <a:p>
          <a:pPr rtl="0"/>
          <a:r>
            <a:rPr lang="ru-RU" b="1" dirty="0" smtClean="0"/>
            <a:t>Зеленые закупки</a:t>
          </a:r>
          <a:endParaRPr lang="tr-TR" b="1" dirty="0"/>
        </a:p>
      </dgm:t>
    </dgm:pt>
    <dgm:pt modelId="{B4ECF93E-0CD6-4996-8F0C-CFF488C307B7}" type="parTrans" cxnId="{4787DFF2-1ED1-4698-9D03-4354072F4C61}">
      <dgm:prSet/>
      <dgm:spPr/>
      <dgm:t>
        <a:bodyPr/>
        <a:lstStyle/>
        <a:p>
          <a:endParaRPr lang="tr-TR"/>
        </a:p>
      </dgm:t>
    </dgm:pt>
    <dgm:pt modelId="{36906F31-1E48-4FFD-8BB5-792EBAB21672}" type="sibTrans" cxnId="{4787DFF2-1ED1-4698-9D03-4354072F4C61}">
      <dgm:prSet/>
      <dgm:spPr/>
      <dgm:t>
        <a:bodyPr/>
        <a:lstStyle/>
        <a:p>
          <a:endParaRPr lang="tr-TR"/>
        </a:p>
      </dgm:t>
    </dgm:pt>
    <dgm:pt modelId="{46B95035-A4B6-4466-82C0-676668BB10C1}">
      <dgm:prSet/>
      <dgm:spPr>
        <a:solidFill>
          <a:schemeClr val="accent1">
            <a:lumMod val="50000"/>
          </a:schemeClr>
        </a:solidFill>
      </dgm:spPr>
      <dgm:t>
        <a:bodyPr/>
        <a:lstStyle/>
        <a:p>
          <a:pPr rtl="0"/>
          <a:r>
            <a:rPr lang="ru-RU" b="1" dirty="0" smtClean="0"/>
            <a:t>Решение социальных проблем</a:t>
          </a:r>
          <a:endParaRPr lang="tr-TR" dirty="0"/>
        </a:p>
      </dgm:t>
    </dgm:pt>
    <dgm:pt modelId="{4A0C76AF-42F3-4AC7-B6AA-A4D940619B94}" type="parTrans" cxnId="{8A088C15-F556-4065-BEA5-BF7A64F0703C}">
      <dgm:prSet/>
      <dgm:spPr/>
      <dgm:t>
        <a:bodyPr/>
        <a:lstStyle/>
        <a:p>
          <a:endParaRPr lang="tr-TR"/>
        </a:p>
      </dgm:t>
    </dgm:pt>
    <dgm:pt modelId="{C10155AF-EF1C-4B47-B116-41E819B275BE}" type="sibTrans" cxnId="{8A088C15-F556-4065-BEA5-BF7A64F0703C}">
      <dgm:prSet/>
      <dgm:spPr/>
      <dgm:t>
        <a:bodyPr/>
        <a:lstStyle/>
        <a:p>
          <a:endParaRPr lang="tr-TR"/>
        </a:p>
      </dgm:t>
    </dgm:pt>
    <dgm:pt modelId="{CC78772A-93D0-45DE-8A56-58AF096B89C5}">
      <dgm:prSet/>
      <dgm:spPr>
        <a:solidFill>
          <a:schemeClr val="accent1">
            <a:lumMod val="50000"/>
          </a:schemeClr>
        </a:solidFill>
      </dgm:spPr>
      <dgm:t>
        <a:bodyPr/>
        <a:lstStyle/>
        <a:p>
          <a:pPr rtl="0"/>
          <a:r>
            <a:rPr lang="ru-RU" b="1" dirty="0" smtClean="0"/>
            <a:t>Улучшение интеграции с международными нормами</a:t>
          </a:r>
          <a:endParaRPr lang="tr-TR" b="1" dirty="0"/>
        </a:p>
      </dgm:t>
    </dgm:pt>
    <dgm:pt modelId="{12391B3B-757D-4B09-91D8-C1C4D4D6DD70}" type="parTrans" cxnId="{D591C33E-BBF3-4E6C-806F-CB720A4235A0}">
      <dgm:prSet/>
      <dgm:spPr/>
      <dgm:t>
        <a:bodyPr/>
        <a:lstStyle/>
        <a:p>
          <a:endParaRPr lang="tr-TR"/>
        </a:p>
      </dgm:t>
    </dgm:pt>
    <dgm:pt modelId="{6004E6DC-A5A1-4FB7-B552-3BC4522B7AE1}" type="sibTrans" cxnId="{D591C33E-BBF3-4E6C-806F-CB720A4235A0}">
      <dgm:prSet/>
      <dgm:spPr/>
      <dgm:t>
        <a:bodyPr/>
        <a:lstStyle/>
        <a:p>
          <a:endParaRPr lang="tr-TR"/>
        </a:p>
      </dgm:t>
    </dgm:pt>
    <dgm:pt modelId="{14C944E3-E63F-4518-BDF5-34D0CEBC40E3}" type="pres">
      <dgm:prSet presAssocID="{55B966F2-E79B-4340-B975-3F8981D37BE6}" presName="CompostProcess" presStyleCnt="0">
        <dgm:presLayoutVars>
          <dgm:dir/>
          <dgm:resizeHandles val="exact"/>
        </dgm:presLayoutVars>
      </dgm:prSet>
      <dgm:spPr/>
      <dgm:t>
        <a:bodyPr/>
        <a:lstStyle/>
        <a:p>
          <a:endParaRPr lang="tr-TR"/>
        </a:p>
      </dgm:t>
    </dgm:pt>
    <dgm:pt modelId="{DE29EB2D-8756-4608-8755-6F425B980206}" type="pres">
      <dgm:prSet presAssocID="{55B966F2-E79B-4340-B975-3F8981D37BE6}" presName="arrow" presStyleLbl="bgShp" presStyleIdx="0" presStyleCnt="1" custScaleX="103947" custScaleY="16503" custLinFactNeighborX="2641" custLinFactNeighborY="-42667"/>
      <dgm:spPr>
        <a:solidFill>
          <a:schemeClr val="accent1"/>
        </a:solidFill>
      </dgm:spPr>
    </dgm:pt>
    <dgm:pt modelId="{846CF5BF-1857-4AD1-BC1F-A8473FDE5D0C}" type="pres">
      <dgm:prSet presAssocID="{55B966F2-E79B-4340-B975-3F8981D37BE6}" presName="linearProcess" presStyleCnt="0"/>
      <dgm:spPr/>
    </dgm:pt>
    <dgm:pt modelId="{310C4FF2-0B2E-4FBE-A493-CC528B8F832A}" type="pres">
      <dgm:prSet presAssocID="{34E11702-AC1A-4992-A0D7-A101DD03156F}" presName="textNode" presStyleLbl="node1" presStyleIdx="0" presStyleCnt="4" custScaleX="63394" custScaleY="59999" custLinFactNeighborX="31302" custLinFactNeighborY="-56039">
        <dgm:presLayoutVars>
          <dgm:bulletEnabled val="1"/>
        </dgm:presLayoutVars>
      </dgm:prSet>
      <dgm:spPr/>
      <dgm:t>
        <a:bodyPr/>
        <a:lstStyle/>
        <a:p>
          <a:endParaRPr lang="tr-TR"/>
        </a:p>
      </dgm:t>
    </dgm:pt>
    <dgm:pt modelId="{A2D64E41-E77E-41FC-B88A-A2A54FD900FB}" type="pres">
      <dgm:prSet presAssocID="{AA8244FB-8DD8-4740-A221-BDE5CB2D63F6}" presName="sibTrans" presStyleCnt="0"/>
      <dgm:spPr/>
    </dgm:pt>
    <dgm:pt modelId="{E0A27F2F-6E6F-480B-B38D-FC8F03DAA0E4}" type="pres">
      <dgm:prSet presAssocID="{B0A16564-5184-4D08-B344-455D3BD145DD}" presName="textNode" presStyleLbl="node1" presStyleIdx="1" presStyleCnt="4" custScaleX="62395" custScaleY="59999" custLinFactX="419" custLinFactNeighborX="100000" custLinFactNeighborY="-56039">
        <dgm:presLayoutVars>
          <dgm:bulletEnabled val="1"/>
        </dgm:presLayoutVars>
      </dgm:prSet>
      <dgm:spPr/>
      <dgm:t>
        <a:bodyPr/>
        <a:lstStyle/>
        <a:p>
          <a:endParaRPr lang="tr-TR"/>
        </a:p>
      </dgm:t>
    </dgm:pt>
    <dgm:pt modelId="{DDA6FF52-90D3-40F2-BB4E-F4EB00D639EB}" type="pres">
      <dgm:prSet presAssocID="{36906F31-1E48-4FFD-8BB5-792EBAB21672}" presName="sibTrans" presStyleCnt="0"/>
      <dgm:spPr/>
    </dgm:pt>
    <dgm:pt modelId="{0A219A04-5AC2-432B-95E8-C720312E1B90}" type="pres">
      <dgm:prSet presAssocID="{46B95035-A4B6-4466-82C0-676668BB10C1}" presName="textNode" presStyleLbl="node1" presStyleIdx="2" presStyleCnt="4" custScaleX="66546" custScaleY="61481" custLinFactX="144" custLinFactNeighborX="100000" custLinFactNeighborY="-55298">
        <dgm:presLayoutVars>
          <dgm:bulletEnabled val="1"/>
        </dgm:presLayoutVars>
      </dgm:prSet>
      <dgm:spPr/>
      <dgm:t>
        <a:bodyPr/>
        <a:lstStyle/>
        <a:p>
          <a:endParaRPr lang="tr-TR"/>
        </a:p>
      </dgm:t>
    </dgm:pt>
    <dgm:pt modelId="{834BB642-5DE6-424B-AE2B-A314E6FAF77C}" type="pres">
      <dgm:prSet presAssocID="{C10155AF-EF1C-4B47-B116-41E819B275BE}" presName="sibTrans" presStyleCnt="0"/>
      <dgm:spPr/>
    </dgm:pt>
    <dgm:pt modelId="{BF551F62-87D8-4FBE-B2C4-A77C63A28F88}" type="pres">
      <dgm:prSet presAssocID="{CC78772A-93D0-45DE-8A56-58AF096B89C5}" presName="textNode" presStyleLbl="node1" presStyleIdx="3" presStyleCnt="4" custScaleX="66019" custScaleY="63332" custLinFactNeighborX="89421" custLinFactNeighborY="-56017">
        <dgm:presLayoutVars>
          <dgm:bulletEnabled val="1"/>
        </dgm:presLayoutVars>
      </dgm:prSet>
      <dgm:spPr/>
      <dgm:t>
        <a:bodyPr/>
        <a:lstStyle/>
        <a:p>
          <a:endParaRPr lang="tr-TR"/>
        </a:p>
      </dgm:t>
    </dgm:pt>
  </dgm:ptLst>
  <dgm:cxnLst>
    <dgm:cxn modelId="{528502A0-7E3C-4266-BE68-2843827DDD79}" type="presOf" srcId="{46B95035-A4B6-4466-82C0-676668BB10C1}" destId="{0A219A04-5AC2-432B-95E8-C720312E1B90}" srcOrd="0" destOrd="0" presId="urn:microsoft.com/office/officeart/2005/8/layout/hProcess9"/>
    <dgm:cxn modelId="{C5C29807-AD95-452E-A2B0-653008A04627}" type="presOf" srcId="{34E11702-AC1A-4992-A0D7-A101DD03156F}" destId="{310C4FF2-0B2E-4FBE-A493-CC528B8F832A}" srcOrd="0" destOrd="0" presId="urn:microsoft.com/office/officeart/2005/8/layout/hProcess9"/>
    <dgm:cxn modelId="{CBB6BB32-0C42-4EDA-A7DE-40CC5317597E}" type="presOf" srcId="{CC78772A-93D0-45DE-8A56-58AF096B89C5}" destId="{BF551F62-87D8-4FBE-B2C4-A77C63A28F88}" srcOrd="0" destOrd="0" presId="urn:microsoft.com/office/officeart/2005/8/layout/hProcess9"/>
    <dgm:cxn modelId="{7864CCBB-4A7B-4C00-807A-BDDDAD312BF8}" type="presOf" srcId="{55B966F2-E79B-4340-B975-3F8981D37BE6}" destId="{14C944E3-E63F-4518-BDF5-34D0CEBC40E3}" srcOrd="0" destOrd="0" presId="urn:microsoft.com/office/officeart/2005/8/layout/hProcess9"/>
    <dgm:cxn modelId="{4787DFF2-1ED1-4698-9D03-4354072F4C61}" srcId="{55B966F2-E79B-4340-B975-3F8981D37BE6}" destId="{B0A16564-5184-4D08-B344-455D3BD145DD}" srcOrd="1" destOrd="0" parTransId="{B4ECF93E-0CD6-4996-8F0C-CFF488C307B7}" sibTransId="{36906F31-1E48-4FFD-8BB5-792EBAB21672}"/>
    <dgm:cxn modelId="{8A088C15-F556-4065-BEA5-BF7A64F0703C}" srcId="{55B966F2-E79B-4340-B975-3F8981D37BE6}" destId="{46B95035-A4B6-4466-82C0-676668BB10C1}" srcOrd="2" destOrd="0" parTransId="{4A0C76AF-42F3-4AC7-B6AA-A4D940619B94}" sibTransId="{C10155AF-EF1C-4B47-B116-41E819B275BE}"/>
    <dgm:cxn modelId="{C34A225A-0263-4816-B5F0-E4FC22391936}" srcId="{55B966F2-E79B-4340-B975-3F8981D37BE6}" destId="{34E11702-AC1A-4992-A0D7-A101DD03156F}" srcOrd="0" destOrd="0" parTransId="{137F6D21-CB6C-4418-B347-937E5E270074}" sibTransId="{AA8244FB-8DD8-4740-A221-BDE5CB2D63F6}"/>
    <dgm:cxn modelId="{F38B6F5A-A9EB-4FAE-9CE6-47B471695674}" type="presOf" srcId="{B0A16564-5184-4D08-B344-455D3BD145DD}" destId="{E0A27F2F-6E6F-480B-B38D-FC8F03DAA0E4}" srcOrd="0" destOrd="0" presId="urn:microsoft.com/office/officeart/2005/8/layout/hProcess9"/>
    <dgm:cxn modelId="{D591C33E-BBF3-4E6C-806F-CB720A4235A0}" srcId="{55B966F2-E79B-4340-B975-3F8981D37BE6}" destId="{CC78772A-93D0-45DE-8A56-58AF096B89C5}" srcOrd="3" destOrd="0" parTransId="{12391B3B-757D-4B09-91D8-C1C4D4D6DD70}" sibTransId="{6004E6DC-A5A1-4FB7-B552-3BC4522B7AE1}"/>
    <dgm:cxn modelId="{E7228C83-24FB-443F-A518-7E5E114C0642}" type="presParOf" srcId="{14C944E3-E63F-4518-BDF5-34D0CEBC40E3}" destId="{DE29EB2D-8756-4608-8755-6F425B980206}" srcOrd="0" destOrd="0" presId="urn:microsoft.com/office/officeart/2005/8/layout/hProcess9"/>
    <dgm:cxn modelId="{D3C8882C-E3D2-49FF-8838-F18AA4C4B9F1}" type="presParOf" srcId="{14C944E3-E63F-4518-BDF5-34D0CEBC40E3}" destId="{846CF5BF-1857-4AD1-BC1F-A8473FDE5D0C}" srcOrd="1" destOrd="0" presId="urn:microsoft.com/office/officeart/2005/8/layout/hProcess9"/>
    <dgm:cxn modelId="{A2F1669E-07B9-4A9E-8C69-0A4AB7A0A45B}" type="presParOf" srcId="{846CF5BF-1857-4AD1-BC1F-A8473FDE5D0C}" destId="{310C4FF2-0B2E-4FBE-A493-CC528B8F832A}" srcOrd="0" destOrd="0" presId="urn:microsoft.com/office/officeart/2005/8/layout/hProcess9"/>
    <dgm:cxn modelId="{7D7D2F16-7E97-4B14-A7FC-5CD67CE5C4C3}" type="presParOf" srcId="{846CF5BF-1857-4AD1-BC1F-A8473FDE5D0C}" destId="{A2D64E41-E77E-41FC-B88A-A2A54FD900FB}" srcOrd="1" destOrd="0" presId="urn:microsoft.com/office/officeart/2005/8/layout/hProcess9"/>
    <dgm:cxn modelId="{C9AC7C2D-DE21-4F30-A4F8-E922BCA9EAAC}" type="presParOf" srcId="{846CF5BF-1857-4AD1-BC1F-A8473FDE5D0C}" destId="{E0A27F2F-6E6F-480B-B38D-FC8F03DAA0E4}" srcOrd="2" destOrd="0" presId="urn:microsoft.com/office/officeart/2005/8/layout/hProcess9"/>
    <dgm:cxn modelId="{FD5B03EE-C6E7-4610-8F01-93E49A977074}" type="presParOf" srcId="{846CF5BF-1857-4AD1-BC1F-A8473FDE5D0C}" destId="{DDA6FF52-90D3-40F2-BB4E-F4EB00D639EB}" srcOrd="3" destOrd="0" presId="urn:microsoft.com/office/officeart/2005/8/layout/hProcess9"/>
    <dgm:cxn modelId="{98DED152-E5B3-492A-8BB1-8157E97FEE5C}" type="presParOf" srcId="{846CF5BF-1857-4AD1-BC1F-A8473FDE5D0C}" destId="{0A219A04-5AC2-432B-95E8-C720312E1B90}" srcOrd="4" destOrd="0" presId="urn:microsoft.com/office/officeart/2005/8/layout/hProcess9"/>
    <dgm:cxn modelId="{8E4F1E28-E8E9-48E2-A006-BADEE460535D}" type="presParOf" srcId="{846CF5BF-1857-4AD1-BC1F-A8473FDE5D0C}" destId="{834BB642-5DE6-424B-AE2B-A314E6FAF77C}" srcOrd="5" destOrd="0" presId="urn:microsoft.com/office/officeart/2005/8/layout/hProcess9"/>
    <dgm:cxn modelId="{F65383E9-93EF-4456-A677-966448C78A55}" type="presParOf" srcId="{846CF5BF-1857-4AD1-BC1F-A8473FDE5D0C}" destId="{BF551F62-87D8-4FBE-B2C4-A77C63A28F8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F8612-1606-9247-9A79-8BFDA806B78A}">
      <dsp:nvSpPr>
        <dsp:cNvPr id="0" name=""/>
        <dsp:cNvSpPr/>
      </dsp:nvSpPr>
      <dsp:spPr>
        <a:xfrm rot="5400000">
          <a:off x="-127863" y="131002"/>
          <a:ext cx="852422" cy="596695"/>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kern="1200" dirty="0"/>
        </a:p>
      </dsp:txBody>
      <dsp:txXfrm rot="-5400000">
        <a:off x="1" y="301487"/>
        <a:ext cx="596695" cy="255727"/>
      </dsp:txXfrm>
    </dsp:sp>
    <dsp:sp modelId="{52F84EF7-12CE-9A4F-924E-1AB7356BC528}">
      <dsp:nvSpPr>
        <dsp:cNvPr id="0" name=""/>
        <dsp:cNvSpPr/>
      </dsp:nvSpPr>
      <dsp:spPr>
        <a:xfrm rot="5400000">
          <a:off x="4274954" y="-3675119"/>
          <a:ext cx="554074" cy="791059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ru-RU" sz="1500" kern="1200" dirty="0" smtClean="0">
              <a:latin typeface="Calibri" pitchFamily="34" charset="0"/>
            </a:rPr>
            <a:t>Введение</a:t>
          </a:r>
          <a:endParaRPr lang="en-US" sz="1500" kern="1200" dirty="0">
            <a:latin typeface="Calibri" pitchFamily="34" charset="0"/>
          </a:endParaRPr>
        </a:p>
      </dsp:txBody>
      <dsp:txXfrm rot="-5400000">
        <a:off x="596695" y="30188"/>
        <a:ext cx="7883544" cy="499978"/>
      </dsp:txXfrm>
    </dsp:sp>
    <dsp:sp modelId="{6B06B5C8-2247-2B43-9E5A-5B9F78BEEA73}">
      <dsp:nvSpPr>
        <dsp:cNvPr id="0" name=""/>
        <dsp:cNvSpPr/>
      </dsp:nvSpPr>
      <dsp:spPr>
        <a:xfrm rot="5400000">
          <a:off x="-127863" y="899987"/>
          <a:ext cx="852422" cy="596695"/>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alibri" pitchFamily="34" charset="0"/>
          </a:endParaRPr>
        </a:p>
      </dsp:txBody>
      <dsp:txXfrm rot="-5400000">
        <a:off x="1" y="1070472"/>
        <a:ext cx="596695" cy="255727"/>
      </dsp:txXfrm>
    </dsp:sp>
    <dsp:sp modelId="{0B1B2FF0-BD25-8148-84FB-4E53135D3F0E}">
      <dsp:nvSpPr>
        <dsp:cNvPr id="0" name=""/>
        <dsp:cNvSpPr/>
      </dsp:nvSpPr>
      <dsp:spPr>
        <a:xfrm rot="5400000">
          <a:off x="4274954" y="-2906134"/>
          <a:ext cx="554074" cy="791059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ru-RU" sz="1500" kern="1200" dirty="0" smtClean="0">
              <a:latin typeface="Calibri" pitchFamily="34" charset="0"/>
            </a:rPr>
            <a:t>Система государственных закупок в Турции</a:t>
          </a:r>
          <a:endParaRPr lang="en-US" sz="1500" kern="1200" dirty="0">
            <a:latin typeface="Calibri" pitchFamily="34" charset="0"/>
          </a:endParaRPr>
        </a:p>
      </dsp:txBody>
      <dsp:txXfrm rot="-5400000">
        <a:off x="596695" y="799173"/>
        <a:ext cx="7883544" cy="499978"/>
      </dsp:txXfrm>
    </dsp:sp>
    <dsp:sp modelId="{36B5DB97-EEC4-2346-A513-59965B35D0D2}">
      <dsp:nvSpPr>
        <dsp:cNvPr id="0" name=""/>
        <dsp:cNvSpPr/>
      </dsp:nvSpPr>
      <dsp:spPr>
        <a:xfrm rot="5400000">
          <a:off x="-127863" y="1668971"/>
          <a:ext cx="852422" cy="596695"/>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alibri" pitchFamily="34" charset="0"/>
          </a:endParaRPr>
        </a:p>
      </dsp:txBody>
      <dsp:txXfrm rot="-5400000">
        <a:off x="1" y="1839456"/>
        <a:ext cx="596695" cy="255727"/>
      </dsp:txXfrm>
    </dsp:sp>
    <dsp:sp modelId="{DB249F3F-9E58-604B-A7A6-152F65911639}">
      <dsp:nvSpPr>
        <dsp:cNvPr id="0" name=""/>
        <dsp:cNvSpPr/>
      </dsp:nvSpPr>
      <dsp:spPr>
        <a:xfrm rot="5400000">
          <a:off x="4274954" y="-2137150"/>
          <a:ext cx="554074" cy="791059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1500" kern="1200" dirty="0" smtClean="0">
              <a:latin typeface="Calibri" pitchFamily="34" charset="0"/>
            </a:rPr>
            <a:t>Оценка эффективности системы государственных закупок Турции</a:t>
          </a:r>
          <a:endParaRPr lang="en-US" sz="1500" kern="1200" dirty="0" smtClean="0">
            <a:latin typeface="Calibri" pitchFamily="34" charset="0"/>
          </a:endParaRPr>
        </a:p>
      </dsp:txBody>
      <dsp:txXfrm rot="-5400000">
        <a:off x="596695" y="1568157"/>
        <a:ext cx="7883544" cy="499978"/>
      </dsp:txXfrm>
    </dsp:sp>
    <dsp:sp modelId="{928DFD6E-89BF-DB4B-8F8A-6B2057E597A5}">
      <dsp:nvSpPr>
        <dsp:cNvPr id="0" name=""/>
        <dsp:cNvSpPr/>
      </dsp:nvSpPr>
      <dsp:spPr>
        <a:xfrm rot="5400000">
          <a:off x="-127863" y="2437956"/>
          <a:ext cx="852422" cy="596695"/>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alibri" pitchFamily="34" charset="0"/>
          </a:endParaRPr>
        </a:p>
      </dsp:txBody>
      <dsp:txXfrm rot="-5400000">
        <a:off x="1" y="2608441"/>
        <a:ext cx="596695" cy="255727"/>
      </dsp:txXfrm>
    </dsp:sp>
    <dsp:sp modelId="{7E1ABB0E-B348-D74B-91DC-8FEB1F3BC946}">
      <dsp:nvSpPr>
        <dsp:cNvPr id="0" name=""/>
        <dsp:cNvSpPr/>
      </dsp:nvSpPr>
      <dsp:spPr>
        <a:xfrm rot="5400000">
          <a:off x="4274954" y="-1368166"/>
          <a:ext cx="554074" cy="791059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0" lvl="1" indent="0" algn="l" defTabSz="1022350">
            <a:lnSpc>
              <a:spcPct val="90000"/>
            </a:lnSpc>
            <a:spcBef>
              <a:spcPct val="0"/>
            </a:spcBef>
            <a:spcAft>
              <a:spcPct val="15000"/>
            </a:spcAft>
            <a:buChar char="••"/>
          </a:pPr>
          <a:r>
            <a:rPr lang="ru-RU" sz="1500" b="0" kern="1200" dirty="0" smtClean="0">
              <a:latin typeface="Calibri" pitchFamily="34" charset="0"/>
            </a:rPr>
            <a:t>Электронные закупки и бизнес-аналитика</a:t>
          </a:r>
          <a:endParaRPr lang="en-US" sz="1500" b="0" kern="1200" dirty="0">
            <a:latin typeface="Calibri" pitchFamily="34" charset="0"/>
          </a:endParaRPr>
        </a:p>
      </dsp:txBody>
      <dsp:txXfrm rot="-5400000">
        <a:off x="596695" y="2337141"/>
        <a:ext cx="7883544" cy="499978"/>
      </dsp:txXfrm>
    </dsp:sp>
    <dsp:sp modelId="{8BB85D40-AE3D-304E-8675-B940855E100C}">
      <dsp:nvSpPr>
        <dsp:cNvPr id="0" name=""/>
        <dsp:cNvSpPr/>
      </dsp:nvSpPr>
      <dsp:spPr>
        <a:xfrm rot="5400000">
          <a:off x="-127863" y="3206940"/>
          <a:ext cx="852422" cy="596695"/>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alibri" pitchFamily="34" charset="0"/>
          </a:endParaRPr>
        </a:p>
      </dsp:txBody>
      <dsp:txXfrm rot="-5400000">
        <a:off x="1" y="3377425"/>
        <a:ext cx="596695" cy="255727"/>
      </dsp:txXfrm>
    </dsp:sp>
    <dsp:sp modelId="{D90C72E4-C66B-1B40-B228-10E1ACE97A80}">
      <dsp:nvSpPr>
        <dsp:cNvPr id="0" name=""/>
        <dsp:cNvSpPr/>
      </dsp:nvSpPr>
      <dsp:spPr>
        <a:xfrm rot="5400000">
          <a:off x="4274954" y="-599181"/>
          <a:ext cx="554074" cy="791059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endParaRPr lang="en-US" sz="1500" kern="1200" dirty="0">
            <a:latin typeface="Calibri" pitchFamily="34" charset="0"/>
          </a:endParaRPr>
        </a:p>
        <a:p>
          <a:pPr marL="114300" lvl="1" indent="-114300" algn="l" defTabSz="666750">
            <a:lnSpc>
              <a:spcPct val="90000"/>
            </a:lnSpc>
            <a:spcBef>
              <a:spcPct val="0"/>
            </a:spcBef>
            <a:spcAft>
              <a:spcPct val="15000"/>
            </a:spcAft>
            <a:buChar char="••"/>
          </a:pPr>
          <a:r>
            <a:rPr lang="ru-RU" sz="1500" kern="1200" dirty="0" smtClean="0">
              <a:latin typeface="Calibri" pitchFamily="34" charset="0"/>
            </a:rPr>
            <a:t>Оценка эффективности</a:t>
          </a:r>
          <a:r>
            <a:rPr lang="tr-TR" sz="1500" kern="1200" dirty="0" smtClean="0">
              <a:latin typeface="Calibri" pitchFamily="34" charset="0"/>
            </a:rPr>
            <a:t> (</a:t>
          </a:r>
          <a:r>
            <a:rPr lang="ru-RU" sz="1500" kern="1200" dirty="0" smtClean="0">
              <a:latin typeface="Calibri" pitchFamily="34" charset="0"/>
            </a:rPr>
            <a:t>продолжение</a:t>
          </a:r>
          <a:r>
            <a:rPr lang="tr-TR" sz="1500" kern="1200" dirty="0" smtClean="0">
              <a:latin typeface="Calibri" pitchFamily="34" charset="0"/>
            </a:rPr>
            <a:t>)</a:t>
          </a:r>
          <a:endParaRPr lang="en-US" sz="1500" kern="1200" dirty="0" smtClean="0">
            <a:latin typeface="Calibri" pitchFamily="34" charset="0"/>
          </a:endParaRPr>
        </a:p>
      </dsp:txBody>
      <dsp:txXfrm rot="-5400000">
        <a:off x="596695" y="3106126"/>
        <a:ext cx="7883544" cy="499978"/>
      </dsp:txXfrm>
    </dsp:sp>
    <dsp:sp modelId="{EF9E2A41-E675-0B42-B766-BD9586165F05}">
      <dsp:nvSpPr>
        <dsp:cNvPr id="0" name=""/>
        <dsp:cNvSpPr/>
      </dsp:nvSpPr>
      <dsp:spPr>
        <a:xfrm rot="5400000">
          <a:off x="-127863" y="3975924"/>
          <a:ext cx="852422" cy="596695"/>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alibri" pitchFamily="34" charset="0"/>
          </a:endParaRPr>
        </a:p>
      </dsp:txBody>
      <dsp:txXfrm rot="-5400000">
        <a:off x="1" y="4146409"/>
        <a:ext cx="596695" cy="255727"/>
      </dsp:txXfrm>
    </dsp:sp>
    <dsp:sp modelId="{AC1FAB61-83A2-AA4E-A34A-86221D1BC908}">
      <dsp:nvSpPr>
        <dsp:cNvPr id="0" name=""/>
        <dsp:cNvSpPr/>
      </dsp:nvSpPr>
      <dsp:spPr>
        <a:xfrm rot="5400000">
          <a:off x="4274954" y="169802"/>
          <a:ext cx="554074" cy="791059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1500" kern="1200" dirty="0" smtClean="0">
              <a:latin typeface="Calibri" pitchFamily="34" charset="0"/>
            </a:rPr>
            <a:t>Задачи и проблемы</a:t>
          </a:r>
          <a:endParaRPr lang="en-US" sz="1500" kern="1200" dirty="0" smtClean="0">
            <a:latin typeface="Calibri" pitchFamily="34" charset="0"/>
          </a:endParaRPr>
        </a:p>
        <a:p>
          <a:pPr marL="171450" lvl="1" indent="0" algn="l" defTabSz="711200">
            <a:lnSpc>
              <a:spcPct val="90000"/>
            </a:lnSpc>
            <a:spcBef>
              <a:spcPct val="0"/>
            </a:spcBef>
            <a:spcAft>
              <a:spcPct val="15000"/>
            </a:spcAft>
            <a:buChar char="••"/>
          </a:pPr>
          <a:endParaRPr lang="en-US" sz="1500" kern="1200" dirty="0">
            <a:latin typeface="Calibri" pitchFamily="34" charset="0"/>
          </a:endParaRPr>
        </a:p>
      </dsp:txBody>
      <dsp:txXfrm rot="-5400000">
        <a:off x="596695" y="3875109"/>
        <a:ext cx="7883544" cy="499978"/>
      </dsp:txXfrm>
    </dsp:sp>
    <dsp:sp modelId="{0A4FB6A6-E681-41EE-87FE-AB4056E52BFC}">
      <dsp:nvSpPr>
        <dsp:cNvPr id="0" name=""/>
        <dsp:cNvSpPr/>
      </dsp:nvSpPr>
      <dsp:spPr>
        <a:xfrm rot="5400000">
          <a:off x="-127863" y="4744909"/>
          <a:ext cx="852422" cy="596695"/>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latin typeface="Calibri" pitchFamily="34" charset="0"/>
          </a:endParaRPr>
        </a:p>
      </dsp:txBody>
      <dsp:txXfrm rot="-5400000">
        <a:off x="1" y="4915394"/>
        <a:ext cx="596695" cy="255727"/>
      </dsp:txXfrm>
    </dsp:sp>
    <dsp:sp modelId="{C3D615D7-B007-4A77-A747-37F319B11515}">
      <dsp:nvSpPr>
        <dsp:cNvPr id="0" name=""/>
        <dsp:cNvSpPr/>
      </dsp:nvSpPr>
      <dsp:spPr>
        <a:xfrm rot="5400000">
          <a:off x="4274954" y="938787"/>
          <a:ext cx="554074" cy="791059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1500" kern="1200" dirty="0" smtClean="0">
              <a:latin typeface="Calibri" pitchFamily="34" charset="0"/>
            </a:rPr>
            <a:t>Вопросы и ответы</a:t>
          </a:r>
          <a:endParaRPr lang="en-US" sz="1500" kern="1200" dirty="0" smtClean="0">
            <a:latin typeface="Calibri" pitchFamily="34" charset="0"/>
          </a:endParaRPr>
        </a:p>
        <a:p>
          <a:pPr marL="228600" lvl="1" indent="0" algn="l" defTabSz="1022350">
            <a:lnSpc>
              <a:spcPct val="90000"/>
            </a:lnSpc>
            <a:spcBef>
              <a:spcPct val="0"/>
            </a:spcBef>
            <a:spcAft>
              <a:spcPct val="15000"/>
            </a:spcAft>
            <a:buChar char="••"/>
          </a:pPr>
          <a:endParaRPr lang="tr-TR" sz="1500" kern="1200" dirty="0"/>
        </a:p>
      </dsp:txBody>
      <dsp:txXfrm rot="-5400000">
        <a:off x="596695" y="4644094"/>
        <a:ext cx="7883544" cy="499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98F08-9816-48E6-A973-9F2667C1B260}">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B83A7C-8333-4168-B562-BA1B3755A702}">
      <dsp:nvSpPr>
        <dsp:cNvPr id="0" name=""/>
        <dsp:cNvSpPr/>
      </dsp:nvSpPr>
      <dsp:spPr>
        <a:xfrm>
          <a:off x="0" y="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ru-RU" sz="3400" b="0" kern="1200" dirty="0" smtClean="0">
              <a:solidFill>
                <a:schemeClr val="tx1"/>
              </a:solidFill>
            </a:rPr>
            <a:t>Национальный уровень</a:t>
          </a:r>
          <a:r>
            <a:rPr lang="tr-TR" sz="3400" b="0" kern="1200" dirty="0" smtClean="0">
              <a:solidFill>
                <a:schemeClr val="tx1"/>
              </a:solidFill>
            </a:rPr>
            <a:t> (</a:t>
          </a:r>
          <a:r>
            <a:rPr lang="ru-RU" sz="3400" b="0" kern="1200" dirty="0" err="1" smtClean="0">
              <a:solidFill>
                <a:schemeClr val="tx1"/>
              </a:solidFill>
            </a:rPr>
            <a:t>Метауровень</a:t>
          </a:r>
          <a:r>
            <a:rPr lang="tr-TR" sz="3400" b="0" kern="1200" dirty="0" smtClean="0">
              <a:solidFill>
                <a:schemeClr val="tx1"/>
              </a:solidFill>
            </a:rPr>
            <a:t>)</a:t>
          </a:r>
          <a:endParaRPr lang="tr-TR" sz="3400" b="0" kern="1200" dirty="0">
            <a:solidFill>
              <a:schemeClr val="tx1"/>
            </a:solidFill>
          </a:endParaRPr>
        </a:p>
      </dsp:txBody>
      <dsp:txXfrm>
        <a:off x="0" y="0"/>
        <a:ext cx="8229600" cy="1131490"/>
      </dsp:txXfrm>
    </dsp:sp>
    <dsp:sp modelId="{C57D3C09-FDB1-49DB-932D-B21932A7F4AD}">
      <dsp:nvSpPr>
        <dsp:cNvPr id="0" name=""/>
        <dsp:cNvSpPr/>
      </dsp:nvSpPr>
      <dsp:spPr>
        <a:xfrm>
          <a:off x="0" y="11314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FC4A7C-D390-45F3-A282-BBE346913B18}">
      <dsp:nvSpPr>
        <dsp:cNvPr id="0" name=""/>
        <dsp:cNvSpPr/>
      </dsp:nvSpPr>
      <dsp:spPr>
        <a:xfrm>
          <a:off x="0" y="1131490"/>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ru-RU" sz="3400" kern="1200" dirty="0" smtClean="0">
              <a:solidFill>
                <a:schemeClr val="tx1"/>
              </a:solidFill>
            </a:rPr>
            <a:t>Макроуровень</a:t>
          </a:r>
          <a:endParaRPr lang="tr-TR" sz="3400" kern="1200" dirty="0">
            <a:solidFill>
              <a:schemeClr val="tx1"/>
            </a:solidFill>
          </a:endParaRPr>
        </a:p>
      </dsp:txBody>
      <dsp:txXfrm>
        <a:off x="0" y="1131490"/>
        <a:ext cx="8229600" cy="1131490"/>
      </dsp:txXfrm>
    </dsp:sp>
    <dsp:sp modelId="{E54D3CE4-ADD6-4CF8-A8F7-00BF2006E92F}">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06E1EC-06B0-4D51-8B1B-5F2B772B5FF1}">
      <dsp:nvSpPr>
        <dsp:cNvPr id="0" name=""/>
        <dsp:cNvSpPr/>
      </dsp:nvSpPr>
      <dsp:spPr>
        <a:xfrm>
          <a:off x="0" y="2262981"/>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ru-RU" sz="3400" kern="1200" dirty="0" smtClean="0">
              <a:solidFill>
                <a:schemeClr val="tx1"/>
              </a:solidFill>
            </a:rPr>
            <a:t>Микроуровень</a:t>
          </a:r>
          <a:endParaRPr lang="tr-TR" sz="3400" kern="1200" dirty="0">
            <a:solidFill>
              <a:schemeClr val="tx1"/>
            </a:solidFill>
          </a:endParaRPr>
        </a:p>
      </dsp:txBody>
      <dsp:txXfrm>
        <a:off x="0" y="2262981"/>
        <a:ext cx="8229600" cy="1131490"/>
      </dsp:txXfrm>
    </dsp:sp>
    <dsp:sp modelId="{856F39F7-20D0-44B3-A4EF-231A85599FC9}">
      <dsp:nvSpPr>
        <dsp:cNvPr id="0" name=""/>
        <dsp:cNvSpPr/>
      </dsp:nvSpPr>
      <dsp:spPr>
        <a:xfrm>
          <a:off x="0" y="33944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09F52D-9100-4E2E-97A0-CA1F8633CDA4}">
      <dsp:nvSpPr>
        <dsp:cNvPr id="0" name=""/>
        <dsp:cNvSpPr/>
      </dsp:nvSpPr>
      <dsp:spPr>
        <a:xfrm>
          <a:off x="0" y="3394472"/>
          <a:ext cx="8229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ru-RU" sz="3400" kern="1200" dirty="0" smtClean="0">
              <a:solidFill>
                <a:schemeClr val="tx1"/>
              </a:solidFill>
            </a:rPr>
            <a:t>Итоговая оценка по трем уровням</a:t>
          </a:r>
          <a:endParaRPr lang="tr-TR" sz="3400" kern="1200" dirty="0">
            <a:solidFill>
              <a:schemeClr val="tx1"/>
            </a:solidFill>
          </a:endParaRPr>
        </a:p>
      </dsp:txBody>
      <dsp:txXfrm>
        <a:off x="0" y="3394472"/>
        <a:ext cx="8229600" cy="11314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9B1C8-8CDF-4B29-BDC9-99BEC5A08310}">
      <dsp:nvSpPr>
        <dsp:cNvPr id="0" name=""/>
        <dsp:cNvSpPr/>
      </dsp:nvSpPr>
      <dsp:spPr>
        <a:xfrm>
          <a:off x="0" y="73098"/>
          <a:ext cx="8229600"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ru-RU" sz="2900" b="1" kern="1200" dirty="0" smtClean="0">
              <a:solidFill>
                <a:schemeClr val="tx1"/>
              </a:solidFill>
            </a:rPr>
            <a:t>Новые разработки и усовершенствования</a:t>
          </a:r>
          <a:endParaRPr lang="tr-TR" sz="2900" b="1" kern="1200" dirty="0">
            <a:solidFill>
              <a:schemeClr val="tx1"/>
            </a:solidFill>
          </a:endParaRPr>
        </a:p>
      </dsp:txBody>
      <dsp:txXfrm>
        <a:off x="33127" y="106225"/>
        <a:ext cx="8163346" cy="612346"/>
      </dsp:txXfrm>
    </dsp:sp>
    <dsp:sp modelId="{1E8219CA-360F-43F2-8F66-931DBC544A3C}">
      <dsp:nvSpPr>
        <dsp:cNvPr id="0" name=""/>
        <dsp:cNvSpPr/>
      </dsp:nvSpPr>
      <dsp:spPr>
        <a:xfrm>
          <a:off x="0" y="751698"/>
          <a:ext cx="8229600" cy="1020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ru-RU" sz="2400" kern="1200" dirty="0" smtClean="0"/>
            <a:t>Изменения и дополнения в законодательство</a:t>
          </a:r>
          <a:r>
            <a:rPr lang="tr-TR" sz="2400" kern="1200" dirty="0" smtClean="0"/>
            <a:t>, </a:t>
          </a:r>
          <a:r>
            <a:rPr lang="ru-RU" sz="2400" kern="1200" dirty="0" smtClean="0"/>
            <a:t>Директивы ЕС</a:t>
          </a:r>
          <a:r>
            <a:rPr lang="tr-TR" sz="2400" kern="1200" dirty="0" smtClean="0"/>
            <a:t>, </a:t>
          </a:r>
          <a:r>
            <a:rPr lang="ru-RU" sz="2400" kern="1200" dirty="0" smtClean="0"/>
            <a:t>Соглашение о государственных закупках (</a:t>
          </a:r>
          <a:r>
            <a:rPr lang="tr-TR" sz="2400" kern="1200" dirty="0" smtClean="0"/>
            <a:t>GPA</a:t>
          </a:r>
          <a:r>
            <a:rPr lang="ru-RU" sz="2400" kern="1200" dirty="0" smtClean="0"/>
            <a:t>) и т.д.</a:t>
          </a:r>
          <a:endParaRPr lang="tr-TR" sz="2400" kern="1200" dirty="0"/>
        </a:p>
      </dsp:txBody>
      <dsp:txXfrm>
        <a:off x="0" y="751698"/>
        <a:ext cx="8229600" cy="1020509"/>
      </dsp:txXfrm>
    </dsp:sp>
    <dsp:sp modelId="{1D6097ED-DDB2-42D6-B892-EE3F1B35E38A}">
      <dsp:nvSpPr>
        <dsp:cNvPr id="0" name=""/>
        <dsp:cNvSpPr/>
      </dsp:nvSpPr>
      <dsp:spPr>
        <a:xfrm>
          <a:off x="0" y="1772208"/>
          <a:ext cx="8229600"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ru-RU" sz="2900" b="1" kern="1200" dirty="0" smtClean="0">
              <a:solidFill>
                <a:schemeClr val="tx1"/>
              </a:solidFill>
            </a:rPr>
            <a:t>Потенциал</a:t>
          </a:r>
          <a:endParaRPr lang="tr-TR" sz="2900" b="1" kern="1200" dirty="0">
            <a:solidFill>
              <a:schemeClr val="tx1"/>
            </a:solidFill>
          </a:endParaRPr>
        </a:p>
      </dsp:txBody>
      <dsp:txXfrm>
        <a:off x="33127" y="1805335"/>
        <a:ext cx="8163346" cy="612346"/>
      </dsp:txXfrm>
    </dsp:sp>
    <dsp:sp modelId="{AD19389E-726A-43A2-BF8D-4731094B9C4F}">
      <dsp:nvSpPr>
        <dsp:cNvPr id="0" name=""/>
        <dsp:cNvSpPr/>
      </dsp:nvSpPr>
      <dsp:spPr>
        <a:xfrm>
          <a:off x="0" y="2450808"/>
          <a:ext cx="8229600" cy="705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ru-RU" sz="2400" kern="1200" dirty="0" smtClean="0"/>
            <a:t>Укрепление потенциала органов, заключающих контракты, и субъектов экономической деятельности</a:t>
          </a:r>
          <a:endParaRPr lang="tr-TR" sz="2400" kern="1200" dirty="0"/>
        </a:p>
      </dsp:txBody>
      <dsp:txXfrm>
        <a:off x="0" y="2450808"/>
        <a:ext cx="8229600" cy="705352"/>
      </dsp:txXfrm>
    </dsp:sp>
    <dsp:sp modelId="{42F97468-5465-4B11-9A3F-85B06703D972}">
      <dsp:nvSpPr>
        <dsp:cNvPr id="0" name=""/>
        <dsp:cNvSpPr/>
      </dsp:nvSpPr>
      <dsp:spPr>
        <a:xfrm>
          <a:off x="0" y="3156160"/>
          <a:ext cx="8229600" cy="678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ru-RU" sz="2900" b="1" kern="1200" dirty="0" smtClean="0">
              <a:solidFill>
                <a:schemeClr val="tx1"/>
              </a:solidFill>
            </a:rPr>
            <a:t>Устойчивость</a:t>
          </a:r>
          <a:endParaRPr lang="tr-TR" sz="2900" kern="1200" dirty="0"/>
        </a:p>
      </dsp:txBody>
      <dsp:txXfrm>
        <a:off x="33127" y="3189287"/>
        <a:ext cx="8163346" cy="612346"/>
      </dsp:txXfrm>
    </dsp:sp>
    <dsp:sp modelId="{092006C6-20E9-482F-8951-52B8EACCA4BF}">
      <dsp:nvSpPr>
        <dsp:cNvPr id="0" name=""/>
        <dsp:cNvSpPr/>
      </dsp:nvSpPr>
      <dsp:spPr>
        <a:xfrm>
          <a:off x="0" y="3850587"/>
          <a:ext cx="8229600" cy="678600"/>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kern="1200" dirty="0" smtClean="0">
              <a:solidFill>
                <a:schemeClr val="tx1"/>
              </a:solidFill>
            </a:rPr>
            <a:t> </a:t>
          </a:r>
          <a:r>
            <a:rPr lang="tr-TR" sz="2000" b="1" kern="1200" dirty="0" smtClean="0">
              <a:solidFill>
                <a:schemeClr val="tx1"/>
              </a:solidFill>
              <a:latin typeface="Times New Roman"/>
              <a:cs typeface="Times New Roman"/>
            </a:rPr>
            <a:t>•</a:t>
          </a:r>
          <a:r>
            <a:rPr lang="tr-TR" sz="2400" kern="1200" dirty="0" smtClean="0">
              <a:solidFill>
                <a:schemeClr val="tx1"/>
              </a:solidFill>
            </a:rPr>
            <a:t> </a:t>
          </a:r>
          <a:r>
            <a:rPr lang="ru-RU" sz="2400" kern="1200" dirty="0" smtClean="0">
              <a:solidFill>
                <a:schemeClr val="tx1"/>
              </a:solidFill>
            </a:rPr>
            <a:t>Устойчивая эффективность закупок</a:t>
          </a:r>
          <a:endParaRPr lang="tr-TR" sz="2400" kern="1200" dirty="0">
            <a:solidFill>
              <a:schemeClr val="tx1"/>
            </a:solidFill>
          </a:endParaRPr>
        </a:p>
      </dsp:txBody>
      <dsp:txXfrm>
        <a:off x="33127" y="3883714"/>
        <a:ext cx="8163346" cy="612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9EB2D-8756-4608-8755-6F425B980206}">
      <dsp:nvSpPr>
        <dsp:cNvPr id="0" name=""/>
        <dsp:cNvSpPr/>
      </dsp:nvSpPr>
      <dsp:spPr>
        <a:xfrm>
          <a:off x="663912" y="0"/>
          <a:ext cx="7271258" cy="915027"/>
        </a:xfrm>
        <a:prstGeom prst="rightArrow">
          <a:avLst/>
        </a:prstGeom>
        <a:solidFill>
          <a:schemeClr val="accent1"/>
        </a:solidFill>
        <a:ln>
          <a:noFill/>
        </a:ln>
        <a:effectLst/>
      </dsp:spPr>
      <dsp:style>
        <a:lnRef idx="0">
          <a:scrgbClr r="0" g="0" b="0"/>
        </a:lnRef>
        <a:fillRef idx="1">
          <a:scrgbClr r="0" g="0" b="0"/>
        </a:fillRef>
        <a:effectRef idx="0">
          <a:scrgbClr r="0" g="0" b="0"/>
        </a:effectRef>
        <a:fontRef idx="minor"/>
      </dsp:style>
    </dsp:sp>
    <dsp:sp modelId="{310C4FF2-0B2E-4FBE-A493-CC528B8F832A}">
      <dsp:nvSpPr>
        <dsp:cNvPr id="0" name=""/>
        <dsp:cNvSpPr/>
      </dsp:nvSpPr>
      <dsp:spPr>
        <a:xfrm>
          <a:off x="514401" y="864106"/>
          <a:ext cx="1679245" cy="1330685"/>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b="1" kern="1200" dirty="0" smtClean="0">
              <a:solidFill>
                <a:schemeClr val="bg1"/>
              </a:solidFill>
            </a:rPr>
            <a:t>Инновационные закупки</a:t>
          </a:r>
          <a:endParaRPr lang="tr-TR" sz="1300" b="1" kern="1200" dirty="0">
            <a:solidFill>
              <a:schemeClr val="bg1"/>
            </a:solidFill>
          </a:endParaRPr>
        </a:p>
      </dsp:txBody>
      <dsp:txXfrm>
        <a:off x="579360" y="929065"/>
        <a:ext cx="1549327" cy="1200767"/>
      </dsp:txXfrm>
    </dsp:sp>
    <dsp:sp modelId="{E0A27F2F-6E6F-480B-B38D-FC8F03DAA0E4}">
      <dsp:nvSpPr>
        <dsp:cNvPr id="0" name=""/>
        <dsp:cNvSpPr/>
      </dsp:nvSpPr>
      <dsp:spPr>
        <a:xfrm>
          <a:off x="2458615" y="864106"/>
          <a:ext cx="1652782" cy="1330685"/>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b="1" kern="1200" dirty="0" smtClean="0"/>
            <a:t>Зеленые закупки</a:t>
          </a:r>
          <a:endParaRPr lang="tr-TR" sz="1300" b="1" kern="1200" dirty="0"/>
        </a:p>
      </dsp:txBody>
      <dsp:txXfrm>
        <a:off x="2523574" y="929065"/>
        <a:ext cx="1522864" cy="1200767"/>
      </dsp:txXfrm>
    </dsp:sp>
    <dsp:sp modelId="{0A219A04-5AC2-432B-95E8-C720312E1B90}">
      <dsp:nvSpPr>
        <dsp:cNvPr id="0" name=""/>
        <dsp:cNvSpPr/>
      </dsp:nvSpPr>
      <dsp:spPr>
        <a:xfrm>
          <a:off x="4254600" y="864106"/>
          <a:ext cx="1762738" cy="1363554"/>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b="1" kern="1200" dirty="0" smtClean="0"/>
            <a:t>Решение социальных проблем</a:t>
          </a:r>
          <a:endParaRPr lang="tr-TR" sz="1300" kern="1200" dirty="0"/>
        </a:p>
      </dsp:txBody>
      <dsp:txXfrm>
        <a:off x="4321163" y="930669"/>
        <a:ext cx="1629612" cy="1230428"/>
      </dsp:txXfrm>
    </dsp:sp>
    <dsp:sp modelId="{BF551F62-87D8-4FBE-B2C4-A77C63A28F88}">
      <dsp:nvSpPr>
        <dsp:cNvPr id="0" name=""/>
        <dsp:cNvSpPr/>
      </dsp:nvSpPr>
      <dsp:spPr>
        <a:xfrm>
          <a:off x="6148092" y="827633"/>
          <a:ext cx="1748778" cy="1404606"/>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ru-RU" sz="1300" b="1" kern="1200" dirty="0" smtClean="0"/>
            <a:t>Улучшение интеграции с международными нормами</a:t>
          </a:r>
          <a:endParaRPr lang="tr-TR" sz="1300" b="1" kern="1200" dirty="0"/>
        </a:p>
      </dsp:txBody>
      <dsp:txXfrm>
        <a:off x="6216659" y="896200"/>
        <a:ext cx="1611644" cy="12674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4" y="1"/>
            <a:ext cx="2945659" cy="493712"/>
          </a:xfrm>
          <a:prstGeom prst="rect">
            <a:avLst/>
          </a:prstGeom>
        </p:spPr>
        <p:txBody>
          <a:bodyPr vert="horz" lIns="91440" tIns="45720" rIns="91440" bIns="45720" rtlCol="0"/>
          <a:lstStyle>
            <a:lvl1pPr algn="r">
              <a:defRPr sz="1200"/>
            </a:lvl1pPr>
          </a:lstStyle>
          <a:p>
            <a:fld id="{B668B446-AD91-49E5-92CC-4F11DB8A61BE}" type="datetimeFigureOut">
              <a:rPr lang="tr-TR" smtClean="0"/>
              <a:t>29.4.2014</a:t>
            </a:fld>
            <a:endParaRPr lang="tr-TR"/>
          </a:p>
        </p:txBody>
      </p:sp>
      <p:sp>
        <p:nvSpPr>
          <p:cNvPr id="4" name="Altbilgi Yer Tutucusu 3"/>
          <p:cNvSpPr>
            <a:spLocks noGrp="1"/>
          </p:cNvSpPr>
          <p:nvPr>
            <p:ph type="ftr" sz="quarter" idx="2"/>
          </p:nvPr>
        </p:nvSpPr>
        <p:spPr>
          <a:xfrm>
            <a:off x="1" y="9378825"/>
            <a:ext cx="2945659" cy="493712"/>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4" y="9378825"/>
            <a:ext cx="2945659" cy="493712"/>
          </a:xfrm>
          <a:prstGeom prst="rect">
            <a:avLst/>
          </a:prstGeom>
        </p:spPr>
        <p:txBody>
          <a:bodyPr vert="horz" lIns="91440" tIns="45720" rIns="91440" bIns="45720" rtlCol="0" anchor="b"/>
          <a:lstStyle>
            <a:lvl1pPr algn="r">
              <a:defRPr sz="1200"/>
            </a:lvl1pPr>
          </a:lstStyle>
          <a:p>
            <a:fld id="{2B67B4FB-0184-477E-8BC7-C17C1EE30716}" type="slidenum">
              <a:rPr lang="tr-TR" smtClean="0"/>
              <a:t>‹#›</a:t>
            </a:fld>
            <a:endParaRPr lang="tr-TR"/>
          </a:p>
        </p:txBody>
      </p:sp>
    </p:spTree>
    <p:extLst>
      <p:ext uri="{BB962C8B-B14F-4D97-AF65-F5344CB8AC3E}">
        <p14:creationId xmlns:p14="http://schemas.microsoft.com/office/powerpoint/2010/main" val="2317431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1"/>
            <a:ext cx="2945659" cy="493712"/>
          </a:xfrm>
          <a:prstGeom prst="rect">
            <a:avLst/>
          </a:prstGeom>
        </p:spPr>
        <p:txBody>
          <a:bodyPr vert="horz" lIns="91440" tIns="45720" rIns="91440" bIns="45720" rtlCol="0"/>
          <a:lstStyle>
            <a:lvl1pPr algn="r">
              <a:defRPr sz="1200"/>
            </a:lvl1pPr>
          </a:lstStyle>
          <a:p>
            <a:fld id="{F4D338B1-470D-6B48-9F36-EE0D7C724FCD}" type="datetimeFigureOut">
              <a:rPr lang="en-US" smtClean="0"/>
              <a:t>4/29/2014</a:t>
            </a:fld>
            <a:endParaRPr lang="en-US"/>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1" y="9378825"/>
            <a:ext cx="2945659"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378825"/>
            <a:ext cx="2945659" cy="493712"/>
          </a:xfrm>
          <a:prstGeom prst="rect">
            <a:avLst/>
          </a:prstGeom>
        </p:spPr>
        <p:txBody>
          <a:bodyPr vert="horz" lIns="91440" tIns="45720" rIns="91440" bIns="45720" rtlCol="0" anchor="b"/>
          <a:lstStyle>
            <a:lvl1pPr algn="r">
              <a:defRPr sz="1200"/>
            </a:lvl1pPr>
          </a:lstStyle>
          <a:p>
            <a:fld id="{6D4DE5DF-A6F2-F34A-B254-21629DA2B04D}" type="slidenum">
              <a:rPr lang="en-US" smtClean="0"/>
              <a:t>‹#›</a:t>
            </a:fld>
            <a:endParaRPr lang="en-US"/>
          </a:p>
        </p:txBody>
      </p:sp>
    </p:spTree>
    <p:extLst>
      <p:ext uri="{BB962C8B-B14F-4D97-AF65-F5344CB8AC3E}">
        <p14:creationId xmlns:p14="http://schemas.microsoft.com/office/powerpoint/2010/main" val="3007588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1</a:t>
            </a:fld>
            <a:endParaRPr lang="en-US"/>
          </a:p>
        </p:txBody>
      </p:sp>
    </p:spTree>
    <p:extLst>
      <p:ext uri="{BB962C8B-B14F-4D97-AF65-F5344CB8AC3E}">
        <p14:creationId xmlns:p14="http://schemas.microsoft.com/office/powerpoint/2010/main" val="2978980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The</a:t>
            </a:r>
            <a:r>
              <a:rPr lang="tr-TR" dirty="0" smtClean="0"/>
              <a:t> </a:t>
            </a:r>
            <a:r>
              <a:rPr lang="tr-TR" dirty="0" err="1" smtClean="0"/>
              <a:t>amount</a:t>
            </a:r>
            <a:r>
              <a:rPr lang="tr-TR" dirty="0" smtClean="0"/>
              <a:t> of </a:t>
            </a:r>
            <a:r>
              <a:rPr lang="tr-TR" dirty="0" err="1" smtClean="0"/>
              <a:t>savings</a:t>
            </a:r>
            <a:r>
              <a:rPr lang="tr-TR" baseline="0" dirty="0" smtClean="0"/>
              <a:t> is </a:t>
            </a:r>
            <a:r>
              <a:rPr lang="tr-TR" baseline="0" dirty="0" err="1" smtClean="0"/>
              <a:t>calculated</a:t>
            </a:r>
            <a:r>
              <a:rPr lang="tr-TR" baseline="0" dirty="0" smtClean="0"/>
              <a:t> on </a:t>
            </a:r>
            <a:r>
              <a:rPr lang="tr-TR" baseline="0" dirty="0" err="1" smtClean="0"/>
              <a:t>annual</a:t>
            </a:r>
            <a:r>
              <a:rPr lang="tr-TR" baseline="0" dirty="0" smtClean="0"/>
              <a:t> </a:t>
            </a:r>
            <a:r>
              <a:rPr lang="tr-TR" baseline="0" dirty="0" err="1" smtClean="0"/>
              <a:t>basis</a:t>
            </a:r>
            <a:r>
              <a:rPr lang="tr-TR" baseline="0" dirty="0" smtClean="0"/>
              <a:t>. </a:t>
            </a:r>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11</a:t>
            </a:fld>
            <a:endParaRPr lang="en-US"/>
          </a:p>
        </p:txBody>
      </p:sp>
    </p:spTree>
    <p:extLst>
      <p:ext uri="{BB962C8B-B14F-4D97-AF65-F5344CB8AC3E}">
        <p14:creationId xmlns:p14="http://schemas.microsoft.com/office/powerpoint/2010/main" val="39788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The amount of savings is calculated on annual basis. </a:t>
            </a:r>
          </a:p>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12</a:t>
            </a:fld>
            <a:endParaRPr lang="en-US"/>
          </a:p>
        </p:txBody>
      </p:sp>
    </p:spTree>
    <p:extLst>
      <p:ext uri="{BB962C8B-B14F-4D97-AF65-F5344CB8AC3E}">
        <p14:creationId xmlns:p14="http://schemas.microsoft.com/office/powerpoint/2010/main" val="649676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13</a:t>
            </a:fld>
            <a:endParaRPr lang="en-US"/>
          </a:p>
        </p:txBody>
      </p:sp>
    </p:spTree>
    <p:extLst>
      <p:ext uri="{BB962C8B-B14F-4D97-AF65-F5344CB8AC3E}">
        <p14:creationId xmlns:p14="http://schemas.microsoft.com/office/powerpoint/2010/main" val="3336018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Business</a:t>
            </a:r>
            <a:r>
              <a:rPr lang="tr-TR" baseline="0" dirty="0" smtClean="0"/>
              <a:t> </a:t>
            </a:r>
            <a:r>
              <a:rPr lang="tr-TR" baseline="0" dirty="0" err="1" smtClean="0"/>
              <a:t>intelligence</a:t>
            </a:r>
            <a:r>
              <a:rPr lang="tr-TR" baseline="0" dirty="0" smtClean="0"/>
              <a:t> </a:t>
            </a:r>
            <a:r>
              <a:rPr lang="tr-TR" baseline="0" dirty="0" err="1" smtClean="0"/>
              <a:t>helped</a:t>
            </a:r>
            <a:r>
              <a:rPr lang="tr-TR" baseline="0" dirty="0" smtClean="0"/>
              <a:t> </a:t>
            </a:r>
            <a:r>
              <a:rPr lang="tr-TR" baseline="0" dirty="0" err="1" smtClean="0"/>
              <a:t>to</a:t>
            </a:r>
            <a:r>
              <a:rPr lang="tr-TR" baseline="0" dirty="0" smtClean="0"/>
              <a:t> </a:t>
            </a:r>
            <a:r>
              <a:rPr lang="tr-TR" baseline="0" dirty="0" err="1" smtClean="0"/>
              <a:t>receive</a:t>
            </a:r>
            <a:r>
              <a:rPr lang="tr-TR" baseline="0" dirty="0" smtClean="0"/>
              <a:t> </a:t>
            </a:r>
            <a:r>
              <a:rPr lang="tr-TR" baseline="0" dirty="0" err="1" smtClean="0"/>
              <a:t>quicker</a:t>
            </a:r>
            <a:r>
              <a:rPr lang="tr-TR" baseline="0" dirty="0" smtClean="0"/>
              <a:t> </a:t>
            </a:r>
            <a:r>
              <a:rPr lang="tr-TR" baseline="0" dirty="0" err="1" smtClean="0"/>
              <a:t>responses</a:t>
            </a:r>
            <a:r>
              <a:rPr lang="tr-TR" baseline="0" dirty="0" smtClean="0"/>
              <a:t> on </a:t>
            </a:r>
            <a:r>
              <a:rPr lang="tr-TR" baseline="0" dirty="0" err="1" smtClean="0"/>
              <a:t>statistical</a:t>
            </a:r>
            <a:r>
              <a:rPr lang="tr-TR" baseline="0" dirty="0" smtClean="0"/>
              <a:t> </a:t>
            </a:r>
            <a:r>
              <a:rPr lang="tr-TR" baseline="0" dirty="0" err="1" smtClean="0"/>
              <a:t>information</a:t>
            </a:r>
            <a:r>
              <a:rPr lang="tr-TR" baseline="0" dirty="0" smtClean="0"/>
              <a:t> </a:t>
            </a:r>
            <a:r>
              <a:rPr lang="tr-TR" baseline="0" dirty="0" err="1" smtClean="0"/>
              <a:t>regarding</a:t>
            </a:r>
            <a:r>
              <a:rPr lang="tr-TR" baseline="0" dirty="0" smtClean="0"/>
              <a:t> </a:t>
            </a:r>
            <a:r>
              <a:rPr lang="tr-TR" baseline="0" dirty="0" err="1" smtClean="0"/>
              <a:t>public</a:t>
            </a:r>
            <a:r>
              <a:rPr lang="tr-TR" baseline="0" dirty="0" smtClean="0"/>
              <a:t> </a:t>
            </a:r>
            <a:r>
              <a:rPr lang="tr-TR" baseline="0" dirty="0" err="1" smtClean="0"/>
              <a:t>procurement</a:t>
            </a:r>
            <a:r>
              <a:rPr lang="tr-TR" baseline="0" dirty="0" smtClean="0"/>
              <a:t> .</a:t>
            </a:r>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14</a:t>
            </a:fld>
            <a:endParaRPr lang="en-US"/>
          </a:p>
        </p:txBody>
      </p:sp>
    </p:spTree>
    <p:extLst>
      <p:ext uri="{BB962C8B-B14F-4D97-AF65-F5344CB8AC3E}">
        <p14:creationId xmlns:p14="http://schemas.microsoft.com/office/powerpoint/2010/main" val="3336018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endParaRPr lang="tr-TR" dirty="0" smtClean="0"/>
          </a:p>
          <a:p>
            <a:endParaRPr lang="en-US" dirty="0" smtClean="0"/>
          </a:p>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15</a:t>
            </a:fld>
            <a:endParaRPr lang="en-US"/>
          </a:p>
        </p:txBody>
      </p:sp>
    </p:spTree>
    <p:extLst>
      <p:ext uri="{BB962C8B-B14F-4D97-AF65-F5344CB8AC3E}">
        <p14:creationId xmlns:p14="http://schemas.microsoft.com/office/powerpoint/2010/main" val="1632873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endParaRPr lang="tr-TR" dirty="0" smtClean="0"/>
          </a:p>
          <a:p>
            <a:endParaRPr lang="en-US" dirty="0" smtClean="0"/>
          </a:p>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16</a:t>
            </a:fld>
            <a:endParaRPr lang="en-US"/>
          </a:p>
        </p:txBody>
      </p:sp>
    </p:spTree>
    <p:extLst>
      <p:ext uri="{BB962C8B-B14F-4D97-AF65-F5344CB8AC3E}">
        <p14:creationId xmlns:p14="http://schemas.microsoft.com/office/powerpoint/2010/main" val="1632873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6D4DE5DF-A6F2-F34A-B254-21629DA2B04D}" type="slidenum">
              <a:rPr lang="en-US" smtClean="0"/>
              <a:t>17</a:t>
            </a:fld>
            <a:endParaRPr lang="en-US"/>
          </a:p>
        </p:txBody>
      </p:sp>
    </p:spTree>
    <p:extLst>
      <p:ext uri="{BB962C8B-B14F-4D97-AF65-F5344CB8AC3E}">
        <p14:creationId xmlns:p14="http://schemas.microsoft.com/office/powerpoint/2010/main" val="1632873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6D4DE5DF-A6F2-F34A-B254-21629DA2B04D}" type="slidenum">
              <a:rPr lang="en-US" smtClean="0"/>
              <a:t>18</a:t>
            </a:fld>
            <a:endParaRPr lang="en-US"/>
          </a:p>
        </p:txBody>
      </p:sp>
    </p:spTree>
    <p:extLst>
      <p:ext uri="{BB962C8B-B14F-4D97-AF65-F5344CB8AC3E}">
        <p14:creationId xmlns:p14="http://schemas.microsoft.com/office/powerpoint/2010/main" val="1632873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p:txBody>
      </p:sp>
      <p:sp>
        <p:nvSpPr>
          <p:cNvPr id="4" name="Slayt Numarası Yer Tutucusu 3"/>
          <p:cNvSpPr>
            <a:spLocks noGrp="1"/>
          </p:cNvSpPr>
          <p:nvPr>
            <p:ph type="sldNum" sz="quarter" idx="10"/>
          </p:nvPr>
        </p:nvSpPr>
        <p:spPr/>
        <p:txBody>
          <a:bodyPr/>
          <a:lstStyle/>
          <a:p>
            <a:fld id="{6D4DE5DF-A6F2-F34A-B254-21629DA2B04D}" type="slidenum">
              <a:rPr lang="en-US" smtClean="0"/>
              <a:t>19</a:t>
            </a:fld>
            <a:endParaRPr lang="en-US"/>
          </a:p>
        </p:txBody>
      </p:sp>
    </p:spTree>
    <p:extLst>
      <p:ext uri="{BB962C8B-B14F-4D97-AF65-F5344CB8AC3E}">
        <p14:creationId xmlns:p14="http://schemas.microsoft.com/office/powerpoint/2010/main" val="1632873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endParaRPr lang="tr-TR" dirty="0" smtClean="0"/>
          </a:p>
          <a:p>
            <a:endParaRPr lang="en-US" dirty="0" smtClean="0"/>
          </a:p>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20</a:t>
            </a:fld>
            <a:endParaRPr lang="en-US"/>
          </a:p>
        </p:txBody>
      </p:sp>
    </p:spTree>
    <p:extLst>
      <p:ext uri="{BB962C8B-B14F-4D97-AF65-F5344CB8AC3E}">
        <p14:creationId xmlns:p14="http://schemas.microsoft.com/office/powerpoint/2010/main" val="163287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3</a:t>
            </a:fld>
            <a:endParaRPr lang="en-US"/>
          </a:p>
        </p:txBody>
      </p:sp>
    </p:spTree>
    <p:extLst>
      <p:ext uri="{BB962C8B-B14F-4D97-AF65-F5344CB8AC3E}">
        <p14:creationId xmlns:p14="http://schemas.microsoft.com/office/powerpoint/2010/main" val="2078375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endParaRPr lang="tr-TR" dirty="0" smtClean="0"/>
          </a:p>
          <a:p>
            <a:endParaRPr lang="en-US" dirty="0" smtClean="0"/>
          </a:p>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21</a:t>
            </a:fld>
            <a:endParaRPr lang="en-US"/>
          </a:p>
        </p:txBody>
      </p:sp>
    </p:spTree>
    <p:extLst>
      <p:ext uri="{BB962C8B-B14F-4D97-AF65-F5344CB8AC3E}">
        <p14:creationId xmlns:p14="http://schemas.microsoft.com/office/powerpoint/2010/main" val="1632873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t>
            </a:r>
            <a:r>
              <a:rPr lang="tr-TR" dirty="0" err="1" smtClean="0"/>
              <a:t>micro</a:t>
            </a:r>
            <a:r>
              <a:rPr lang="tr-TR" dirty="0" smtClean="0"/>
              <a:t> </a:t>
            </a:r>
            <a:r>
              <a:rPr lang="tr-TR" dirty="0" err="1" smtClean="0"/>
              <a:t>level</a:t>
            </a:r>
            <a:r>
              <a:rPr lang="tr-TR" dirty="0" smtClean="0"/>
              <a:t>, </a:t>
            </a:r>
            <a:r>
              <a:rPr lang="tr-TR" dirty="0" err="1" smtClean="0"/>
              <a:t>comparison</a:t>
            </a:r>
            <a:r>
              <a:rPr lang="tr-TR" dirty="0" smtClean="0"/>
              <a:t> is </a:t>
            </a:r>
            <a:r>
              <a:rPr lang="tr-TR" dirty="0" err="1" smtClean="0"/>
              <a:t>made</a:t>
            </a:r>
            <a:r>
              <a:rPr lang="tr-TR" dirty="0" smtClean="0"/>
              <a:t> </a:t>
            </a:r>
            <a:r>
              <a:rPr lang="tr-TR" dirty="0" err="1" smtClean="0"/>
              <a:t>with</a:t>
            </a:r>
            <a:r>
              <a:rPr lang="tr-TR" baseline="0" dirty="0" smtClean="0"/>
              <a:t> </a:t>
            </a:r>
            <a:r>
              <a:rPr lang="tr-TR" baseline="0" dirty="0" err="1" smtClean="0"/>
              <a:t>regard</a:t>
            </a:r>
            <a:r>
              <a:rPr lang="tr-TR" baseline="0" dirty="0" smtClean="0"/>
              <a:t> </a:t>
            </a:r>
            <a:r>
              <a:rPr lang="tr-TR" baseline="0" dirty="0" err="1" smtClean="0"/>
              <a:t>to</a:t>
            </a:r>
            <a:r>
              <a:rPr lang="tr-TR" baseline="0" dirty="0" smtClean="0"/>
              <a:t> </a:t>
            </a:r>
            <a:r>
              <a:rPr lang="tr-TR" baseline="0" dirty="0" err="1" smtClean="0"/>
              <a:t>completion</a:t>
            </a:r>
            <a:r>
              <a:rPr lang="tr-TR" baseline="0" dirty="0" smtClean="0"/>
              <a:t> of </a:t>
            </a:r>
            <a:r>
              <a:rPr lang="tr-TR" baseline="0" dirty="0" err="1" smtClean="0"/>
              <a:t>projects</a:t>
            </a:r>
            <a:r>
              <a:rPr lang="tr-TR" baseline="0" dirty="0" smtClean="0"/>
              <a:t> in </a:t>
            </a:r>
            <a:r>
              <a:rPr lang="tr-TR" baseline="0" dirty="0" err="1" smtClean="0"/>
              <a:t>planned</a:t>
            </a:r>
            <a:r>
              <a:rPr lang="tr-TR" baseline="0" dirty="0" smtClean="0"/>
              <a:t> time </a:t>
            </a:r>
            <a:r>
              <a:rPr lang="tr-TR" baseline="0" dirty="0" err="1" smtClean="0"/>
              <a:t>and</a:t>
            </a:r>
            <a:r>
              <a:rPr lang="tr-TR" baseline="0" dirty="0" smtClean="0"/>
              <a:t> </a:t>
            </a:r>
            <a:r>
              <a:rPr lang="tr-TR" baseline="0" dirty="0" err="1" smtClean="0"/>
              <a:t>budget</a:t>
            </a:r>
            <a:r>
              <a:rPr lang="tr-TR" baseline="0" dirty="0" smtClean="0"/>
              <a:t> </a:t>
            </a:r>
            <a:r>
              <a:rPr lang="tr-TR" baseline="0" dirty="0" err="1" smtClean="0"/>
              <a:t>and</a:t>
            </a:r>
            <a:r>
              <a:rPr lang="tr-TR" baseline="0" dirty="0" smtClean="0"/>
              <a:t> </a:t>
            </a:r>
            <a:r>
              <a:rPr lang="tr-TR" baseline="0" dirty="0" err="1" smtClean="0"/>
              <a:t>the</a:t>
            </a:r>
            <a:r>
              <a:rPr lang="tr-TR" baseline="0" dirty="0" smtClean="0"/>
              <a:t> </a:t>
            </a:r>
            <a:r>
              <a:rPr lang="tr-TR" baseline="0" dirty="0" err="1" smtClean="0"/>
              <a:t>number</a:t>
            </a:r>
            <a:r>
              <a:rPr lang="tr-TR" baseline="0" dirty="0" smtClean="0"/>
              <a:t> of </a:t>
            </a:r>
            <a:r>
              <a:rPr lang="tr-TR" baseline="0" dirty="0" err="1" smtClean="0"/>
              <a:t>tenderers</a:t>
            </a:r>
            <a:r>
              <a:rPr lang="tr-TR" baseline="0" dirty="0" smtClean="0"/>
              <a:t>.</a:t>
            </a:r>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22</a:t>
            </a:fld>
            <a:endParaRPr lang="en-US"/>
          </a:p>
        </p:txBody>
      </p:sp>
    </p:spTree>
    <p:extLst>
      <p:ext uri="{BB962C8B-B14F-4D97-AF65-F5344CB8AC3E}">
        <p14:creationId xmlns:p14="http://schemas.microsoft.com/office/powerpoint/2010/main" val="1230627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considering efficiency, projects(each</a:t>
            </a:r>
            <a:r>
              <a:rPr lang="en-US" baseline="0" dirty="0" smtClean="0"/>
              <a:t> tender) can be conducted efficiently compare with former projects and getting increase day by day. This result which is obtained from projects indicates the efficiency of CAs and PPA work efficiently, thus in the national level the efficient works such as a better regulation, a better guidance can be seen easily.</a:t>
            </a:r>
          </a:p>
          <a:p>
            <a:r>
              <a:rPr lang="en-US" baseline="0" dirty="0" smtClean="0"/>
              <a:t>With the PPL N. 4734, Transparency is accepted as one of the main principle of Turkish Procurement Law, so this principle affects whole market in the three level. So, Both project basis and organizational level or national level, transparency is provided through EPPP.</a:t>
            </a:r>
          </a:p>
          <a:p>
            <a:r>
              <a:rPr lang="en-US" baseline="0" dirty="0" smtClean="0"/>
              <a:t>Also in terms of “equal treatment” we can claim that each contracting authority, PPA as well, are conducting their tender transactions by taking into account “equal treatment” principle, the number of awarded foreign bidders is also evidence for </a:t>
            </a:r>
            <a:r>
              <a:rPr lang="en-US" baseline="0" smtClean="0"/>
              <a:t>this result. </a:t>
            </a:r>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D4DE5DF-A6F2-F34A-B254-21629DA2B04D}" type="slidenum">
              <a:rPr lang="en-US" smtClean="0"/>
              <a:t>23</a:t>
            </a:fld>
            <a:endParaRPr lang="en-US"/>
          </a:p>
        </p:txBody>
      </p:sp>
    </p:spTree>
    <p:extLst>
      <p:ext uri="{BB962C8B-B14F-4D97-AF65-F5344CB8AC3E}">
        <p14:creationId xmlns:p14="http://schemas.microsoft.com/office/powerpoint/2010/main" val="1580475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Sustainability</a:t>
            </a:r>
            <a:r>
              <a:rPr lang="en-US" baseline="0" dirty="0" smtClean="0"/>
              <a:t> is a challenge because in both CAs and economic operators, personnel who deal with procurement  easily move another sector. Keeping personnel is very hard to maintain at least in the same level </a:t>
            </a:r>
            <a:endParaRPr lang="en-US" dirty="0"/>
          </a:p>
        </p:txBody>
      </p:sp>
      <p:sp>
        <p:nvSpPr>
          <p:cNvPr id="4" name="Slide Number Placeholder 3"/>
          <p:cNvSpPr>
            <a:spLocks noGrp="1"/>
          </p:cNvSpPr>
          <p:nvPr>
            <p:ph type="sldNum" sz="quarter" idx="10"/>
          </p:nvPr>
        </p:nvSpPr>
        <p:spPr/>
        <p:txBody>
          <a:bodyPr/>
          <a:lstStyle/>
          <a:p>
            <a:fld id="{6D4DE5DF-A6F2-F34A-B254-21629DA2B04D}" type="slidenum">
              <a:rPr lang="en-US" smtClean="0"/>
              <a:t>24</a:t>
            </a:fld>
            <a:endParaRPr lang="en-US"/>
          </a:p>
        </p:txBody>
      </p:sp>
    </p:spTree>
    <p:extLst>
      <p:ext uri="{BB962C8B-B14F-4D97-AF65-F5344CB8AC3E}">
        <p14:creationId xmlns:p14="http://schemas.microsoft.com/office/powerpoint/2010/main" val="3325658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latin typeface="Times New Roman" charset="0"/>
              </a:rPr>
              <a:t>You don't know what you don't know </a:t>
            </a:r>
          </a:p>
          <a:p>
            <a:r>
              <a:rPr lang="en-US" dirty="0" smtClean="0">
                <a:latin typeface="Times New Roman" charset="0"/>
              </a:rPr>
              <a:t>You can't do what you don't know </a:t>
            </a:r>
          </a:p>
          <a:p>
            <a:r>
              <a:rPr lang="en-US" dirty="0" smtClean="0">
                <a:latin typeface="Times New Roman" charset="0"/>
              </a:rPr>
              <a:t>You don't know until you measure </a:t>
            </a:r>
          </a:p>
          <a:p>
            <a:r>
              <a:rPr lang="en-US" dirty="0" smtClean="0">
                <a:latin typeface="Times New Roman" charset="0"/>
              </a:rPr>
              <a:t>You don't measure what you don't value </a:t>
            </a:r>
          </a:p>
          <a:p>
            <a:r>
              <a:rPr lang="en-US" dirty="0" smtClean="0">
                <a:latin typeface="Times New Roman" charset="0"/>
              </a:rPr>
              <a:t>You don't value what you don't measure </a:t>
            </a:r>
          </a:p>
          <a:p>
            <a:r>
              <a:rPr lang="en-US" dirty="0" smtClean="0">
                <a:latin typeface="Times New Roman" charset="0"/>
              </a:rPr>
              <a:t>These</a:t>
            </a:r>
            <a:r>
              <a:rPr lang="en-US" baseline="0" dirty="0" smtClean="0">
                <a:latin typeface="Times New Roman" charset="0"/>
              </a:rPr>
              <a:t> points will bring a better measure, a better measure will direct our future… </a:t>
            </a:r>
            <a:endParaRPr lang="en-US" dirty="0" smtClean="0">
              <a:latin typeface="Times New Roman" charset="0"/>
            </a:endParaRPr>
          </a:p>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697195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4</a:t>
            </a:fld>
            <a:endParaRPr lang="en-US"/>
          </a:p>
        </p:txBody>
      </p:sp>
    </p:spTree>
    <p:extLst>
      <p:ext uri="{BB962C8B-B14F-4D97-AF65-F5344CB8AC3E}">
        <p14:creationId xmlns:p14="http://schemas.microsoft.com/office/powerpoint/2010/main" val="207837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5</a:t>
            </a:fld>
            <a:endParaRPr lang="en-US"/>
          </a:p>
        </p:txBody>
      </p:sp>
    </p:spTree>
    <p:extLst>
      <p:ext uri="{BB962C8B-B14F-4D97-AF65-F5344CB8AC3E}">
        <p14:creationId xmlns:p14="http://schemas.microsoft.com/office/powerpoint/2010/main" val="3712482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sz="1200" kern="1200" dirty="0" err="1" smtClean="0">
                <a:solidFill>
                  <a:srgbClr val="E8DED8">
                    <a:lumMod val="10000"/>
                  </a:srgbClr>
                </a:solidFill>
                <a:latin typeface="+mn-lt"/>
              </a:rPr>
              <a:t>Currently</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public</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procurement</a:t>
            </a:r>
            <a:r>
              <a:rPr lang="tr-TR" sz="1200" kern="1200" dirty="0" smtClean="0">
                <a:solidFill>
                  <a:srgbClr val="E8DED8">
                    <a:lumMod val="10000"/>
                  </a:srgbClr>
                </a:solidFill>
                <a:latin typeface="+mn-lt"/>
              </a:rPr>
              <a:t> is </a:t>
            </a:r>
            <a:r>
              <a:rPr lang="tr-TR" sz="1200" kern="1200" dirty="0" err="1" smtClean="0">
                <a:solidFill>
                  <a:srgbClr val="E8DED8">
                    <a:lumMod val="10000"/>
                  </a:srgbClr>
                </a:solidFill>
                <a:latin typeface="+mn-lt"/>
              </a:rPr>
              <a:t>regulated</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by</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Public</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Procurement</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Law</a:t>
            </a:r>
            <a:r>
              <a:rPr lang="tr-TR" sz="1200" kern="1200" dirty="0" smtClean="0">
                <a:solidFill>
                  <a:srgbClr val="E8DED8">
                    <a:lumMod val="10000"/>
                  </a:srgbClr>
                </a:solidFill>
                <a:latin typeface="+mn-lt"/>
              </a:rPr>
              <a:t> </a:t>
            </a:r>
            <a:r>
              <a:rPr lang="en-US" sz="1200" kern="1200" dirty="0" smtClean="0">
                <a:solidFill>
                  <a:srgbClr val="E8DED8">
                    <a:lumMod val="10000"/>
                  </a:srgbClr>
                </a:solidFill>
                <a:latin typeface="+mn-lt"/>
              </a:rPr>
              <a:t>No. 4734</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which</a:t>
            </a:r>
            <a:r>
              <a:rPr lang="tr-TR" sz="1200" kern="1200" dirty="0" smtClean="0">
                <a:solidFill>
                  <a:srgbClr val="E8DED8">
                    <a:lumMod val="10000"/>
                  </a:srgbClr>
                </a:solidFill>
                <a:latin typeface="+mn-lt"/>
              </a:rPr>
              <a:t> </a:t>
            </a:r>
            <a:r>
              <a:rPr lang="en-US" sz="1200" kern="1200" dirty="0" smtClean="0">
                <a:solidFill>
                  <a:srgbClr val="E8DED8">
                    <a:lumMod val="10000"/>
                  </a:srgbClr>
                </a:solidFill>
                <a:latin typeface="+mn-lt"/>
              </a:rPr>
              <a:t>entered into force on January 1, 2003.</a:t>
            </a:r>
            <a:endParaRPr lang="tr-TR" sz="1200" kern="1200" dirty="0" smtClean="0">
              <a:solidFill>
                <a:srgbClr val="E8DED8">
                  <a:lumMod val="10000"/>
                </a:srgb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tr-TR" sz="1200" kern="1200" dirty="0" err="1" smtClean="0">
                <a:solidFill>
                  <a:srgbClr val="E8DED8">
                    <a:lumMod val="10000"/>
                  </a:srgbClr>
                </a:solidFill>
                <a:latin typeface="+mn-lt"/>
              </a:rPr>
              <a:t>One</a:t>
            </a:r>
            <a:r>
              <a:rPr lang="tr-TR" sz="1200" kern="1200" dirty="0" smtClean="0">
                <a:solidFill>
                  <a:srgbClr val="E8DED8">
                    <a:lumMod val="10000"/>
                  </a:srgbClr>
                </a:solidFill>
                <a:latin typeface="+mn-lt"/>
              </a:rPr>
              <a:t> of </a:t>
            </a:r>
            <a:r>
              <a:rPr lang="tr-TR" sz="1200" kern="1200" dirty="0" err="1" smtClean="0">
                <a:solidFill>
                  <a:srgbClr val="E8DED8">
                    <a:lumMod val="10000"/>
                  </a:srgbClr>
                </a:solidFill>
                <a:latin typeface="+mn-lt"/>
              </a:rPr>
              <a:t>the</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objectives</a:t>
            </a:r>
            <a:r>
              <a:rPr lang="tr-TR" sz="1200" kern="1200" dirty="0" smtClean="0">
                <a:solidFill>
                  <a:srgbClr val="E8DED8">
                    <a:lumMod val="10000"/>
                  </a:srgbClr>
                </a:solidFill>
                <a:latin typeface="+mn-lt"/>
              </a:rPr>
              <a:t> of </a:t>
            </a:r>
            <a:r>
              <a:rPr lang="tr-TR" sz="1200" kern="1200" dirty="0" err="1" smtClean="0">
                <a:solidFill>
                  <a:srgbClr val="E8DED8">
                    <a:lumMod val="10000"/>
                  </a:srgbClr>
                </a:solidFill>
                <a:latin typeface="+mn-lt"/>
              </a:rPr>
              <a:t>preparing</a:t>
            </a:r>
            <a:r>
              <a:rPr lang="tr-TR" sz="1200" kern="1200" dirty="0" smtClean="0">
                <a:solidFill>
                  <a:srgbClr val="E8DED8">
                    <a:lumMod val="10000"/>
                  </a:srgbClr>
                </a:solidFill>
                <a:latin typeface="+mn-lt"/>
              </a:rPr>
              <a:t> a </a:t>
            </a:r>
            <a:r>
              <a:rPr lang="tr-TR" sz="1200" kern="1200" dirty="0" err="1" smtClean="0">
                <a:solidFill>
                  <a:srgbClr val="E8DED8">
                    <a:lumMod val="10000"/>
                  </a:srgbClr>
                </a:solidFill>
                <a:latin typeface="+mn-lt"/>
              </a:rPr>
              <a:t>new</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law</a:t>
            </a:r>
            <a:r>
              <a:rPr lang="tr-TR" sz="1200" kern="1200" dirty="0" smtClean="0">
                <a:solidFill>
                  <a:srgbClr val="E8DED8">
                    <a:lumMod val="10000"/>
                  </a:srgbClr>
                </a:solidFill>
                <a:latin typeface="+mn-lt"/>
              </a:rPr>
              <a:t> on </a:t>
            </a:r>
            <a:r>
              <a:rPr lang="tr-TR" sz="1200" kern="1200" dirty="0" err="1" smtClean="0">
                <a:solidFill>
                  <a:srgbClr val="E8DED8">
                    <a:lumMod val="10000"/>
                  </a:srgbClr>
                </a:solidFill>
                <a:latin typeface="+mn-lt"/>
              </a:rPr>
              <a:t>public</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procurement</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was</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adaptation</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to</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international</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instruments</a:t>
            </a:r>
            <a:r>
              <a:rPr lang="tr-TR" sz="1200" kern="1200" dirty="0" smtClean="0">
                <a:solidFill>
                  <a:srgbClr val="E8DED8">
                    <a:lumMod val="10000"/>
                  </a:srgbClr>
                </a:solidFill>
                <a:latin typeface="+mn-lt"/>
              </a:rPr>
              <a:t> on </a:t>
            </a:r>
            <a:r>
              <a:rPr lang="tr-TR" sz="1200" kern="1200" dirty="0" err="1" smtClean="0">
                <a:solidFill>
                  <a:srgbClr val="E8DED8">
                    <a:lumMod val="10000"/>
                  </a:srgbClr>
                </a:solidFill>
                <a:latin typeface="+mn-lt"/>
              </a:rPr>
              <a:t>public</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procurement</a:t>
            </a:r>
            <a:r>
              <a:rPr lang="tr-TR" sz="1200" kern="1200" dirty="0" smtClean="0">
                <a:solidFill>
                  <a:srgbClr val="E8DED8">
                    <a:lumMod val="10000"/>
                  </a:srgbClr>
                </a:solidFill>
                <a:latin typeface="+mn-lt"/>
              </a:rPr>
              <a:t> (EU </a:t>
            </a:r>
            <a:r>
              <a:rPr lang="tr-TR" sz="1200" kern="1200" dirty="0" err="1" smtClean="0">
                <a:solidFill>
                  <a:srgbClr val="E8DED8">
                    <a:lumMod val="10000"/>
                  </a:srgbClr>
                </a:solidFill>
                <a:latin typeface="+mn-lt"/>
              </a:rPr>
              <a:t>Procurement</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Directives</a:t>
            </a:r>
            <a:r>
              <a:rPr lang="tr-TR" sz="1200" kern="1200" dirty="0" smtClean="0">
                <a:solidFill>
                  <a:srgbClr val="E8DED8">
                    <a:lumMod val="10000"/>
                  </a:srgbClr>
                </a:solidFill>
                <a:latin typeface="+mn-lt"/>
              </a:rPr>
              <a:t>, UNCITRAL Model </a:t>
            </a:r>
            <a:r>
              <a:rPr lang="tr-TR" sz="1200" kern="1200" dirty="0" err="1" smtClean="0">
                <a:solidFill>
                  <a:srgbClr val="E8DED8">
                    <a:lumMod val="10000"/>
                  </a:srgbClr>
                </a:solidFill>
                <a:latin typeface="+mn-lt"/>
              </a:rPr>
              <a:t>Law</a:t>
            </a:r>
            <a:r>
              <a:rPr lang="tr-TR" sz="1200" kern="1200" dirty="0" smtClean="0">
                <a:solidFill>
                  <a:srgbClr val="E8DED8">
                    <a:lumMod val="10000"/>
                  </a:srgbClr>
                </a:solidFill>
                <a:latin typeface="+mn-lt"/>
              </a:rPr>
              <a:t> on </a:t>
            </a:r>
            <a:r>
              <a:rPr lang="tr-TR" sz="1200" kern="1200" dirty="0" err="1" smtClean="0">
                <a:solidFill>
                  <a:srgbClr val="E8DED8">
                    <a:lumMod val="10000"/>
                  </a:srgbClr>
                </a:solidFill>
                <a:latin typeface="+mn-lt"/>
              </a:rPr>
              <a:t>Procurement</a:t>
            </a:r>
            <a:r>
              <a:rPr lang="tr-TR" sz="1200" kern="1200" dirty="0" smtClean="0">
                <a:solidFill>
                  <a:srgbClr val="E8DED8">
                    <a:lumMod val="10000"/>
                  </a:srgbClr>
                </a:solidFill>
                <a:latin typeface="+mn-lt"/>
              </a:rPr>
              <a:t>, World Bank </a:t>
            </a:r>
            <a:r>
              <a:rPr lang="tr-TR" sz="1200" kern="1200" dirty="0" err="1" smtClean="0">
                <a:solidFill>
                  <a:srgbClr val="E8DED8">
                    <a:lumMod val="10000"/>
                  </a:srgbClr>
                </a:solidFill>
                <a:latin typeface="+mn-lt"/>
              </a:rPr>
              <a:t>Procurement</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Guidelines</a:t>
            </a:r>
            <a:r>
              <a:rPr lang="tr-TR" sz="1200" kern="1200" dirty="0" smtClean="0">
                <a:solidFill>
                  <a:srgbClr val="E8DED8">
                    <a:lumMod val="10000"/>
                  </a:srgbClr>
                </a:solidFill>
                <a:latin typeface="+mn-lt"/>
              </a:rPr>
              <a:t>, </a:t>
            </a:r>
            <a:r>
              <a:rPr lang="tr-TR" sz="1200" kern="1200" dirty="0" err="1" smtClean="0">
                <a:solidFill>
                  <a:srgbClr val="E8DED8">
                    <a:lumMod val="10000"/>
                  </a:srgbClr>
                </a:solidFill>
                <a:latin typeface="+mn-lt"/>
              </a:rPr>
              <a:t>etc</a:t>
            </a:r>
            <a:r>
              <a:rPr lang="tr-TR" sz="1200" kern="1200" dirty="0" smtClean="0">
                <a:solidFill>
                  <a:srgbClr val="E8DED8">
                    <a:lumMod val="10000"/>
                  </a:srgbClr>
                </a:solidFill>
                <a:latin typeface="+mn-lt"/>
              </a:rPr>
              <a:t>.). The enactment</a:t>
            </a:r>
            <a:r>
              <a:rPr lang="tr-TR" sz="1200" kern="1200" baseline="0" dirty="0" smtClean="0">
                <a:solidFill>
                  <a:srgbClr val="E8DED8">
                    <a:lumMod val="10000"/>
                  </a:srgbClr>
                </a:solidFill>
                <a:latin typeface="+mn-lt"/>
              </a:rPr>
              <a:t> of a new public procurement law compatible with international instruments was an important public reform.</a:t>
            </a:r>
            <a:endParaRPr lang="ru-RU" sz="1200" kern="1200" baseline="0" dirty="0" smtClean="0">
              <a:solidFill>
                <a:srgbClr val="E8DED8">
                  <a:lumMod val="10000"/>
                </a:srgb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rgbClr val="E8DED8">
                  <a:lumMod val="10000"/>
                </a:srgbClr>
              </a:solidFill>
              <a:latin typeface="+mn-lt"/>
            </a:endParaRPr>
          </a:p>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6</a:t>
            </a:fld>
            <a:endParaRPr lang="en-US"/>
          </a:p>
        </p:txBody>
      </p:sp>
    </p:spTree>
    <p:extLst>
      <p:ext uri="{BB962C8B-B14F-4D97-AF65-F5344CB8AC3E}">
        <p14:creationId xmlns:p14="http://schemas.microsoft.com/office/powerpoint/2010/main" val="150929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P</a:t>
            </a:r>
            <a:r>
              <a:rPr lang="tr-TR" baseline="0" dirty="0" err="1" smtClean="0"/>
              <a:t>erformance</a:t>
            </a:r>
            <a:r>
              <a:rPr lang="tr-TR" baseline="0" dirty="0" smtClean="0"/>
              <a:t> of </a:t>
            </a:r>
            <a:r>
              <a:rPr lang="tr-TR" baseline="0" dirty="0" err="1" smtClean="0"/>
              <a:t>public</a:t>
            </a:r>
            <a:r>
              <a:rPr lang="tr-TR" baseline="0" dirty="0" smtClean="0"/>
              <a:t> </a:t>
            </a:r>
            <a:r>
              <a:rPr lang="tr-TR" baseline="0" dirty="0" err="1" smtClean="0"/>
              <a:t>procurement</a:t>
            </a:r>
            <a:r>
              <a:rPr lang="tr-TR" baseline="0" dirty="0" smtClean="0"/>
              <a:t> </a:t>
            </a:r>
            <a:r>
              <a:rPr lang="tr-TR" baseline="0" dirty="0" err="1" smtClean="0"/>
              <a:t>was</a:t>
            </a:r>
            <a:r>
              <a:rPr lang="tr-TR" baseline="0" dirty="0" smtClean="0"/>
              <a:t> </a:t>
            </a:r>
            <a:r>
              <a:rPr lang="tr-TR" baseline="0" dirty="0" err="1" smtClean="0"/>
              <a:t>measured</a:t>
            </a:r>
            <a:r>
              <a:rPr lang="tr-TR" baseline="0" dirty="0" smtClean="0"/>
              <a:t> at </a:t>
            </a:r>
            <a:r>
              <a:rPr lang="tr-TR" baseline="0" dirty="0" err="1" smtClean="0"/>
              <a:t>three</a:t>
            </a:r>
            <a:r>
              <a:rPr lang="tr-TR" baseline="0" dirty="0" smtClean="0"/>
              <a:t> </a:t>
            </a:r>
            <a:r>
              <a:rPr lang="tr-TR" baseline="0" dirty="0" err="1" smtClean="0"/>
              <a:t>levels</a:t>
            </a:r>
            <a:r>
              <a:rPr lang="tr-TR" baseline="0" dirty="0" smtClean="0"/>
              <a:t> </a:t>
            </a:r>
            <a:r>
              <a:rPr lang="tr-TR" baseline="0" dirty="0" err="1" smtClean="0"/>
              <a:t>using</a:t>
            </a:r>
            <a:r>
              <a:rPr lang="tr-TR" baseline="0" dirty="0" smtClean="0"/>
              <a:t> </a:t>
            </a:r>
            <a:r>
              <a:rPr lang="tr-TR" baseline="0" dirty="0" err="1" smtClean="0"/>
              <a:t>several</a:t>
            </a:r>
            <a:r>
              <a:rPr lang="tr-TR" baseline="0" dirty="0" smtClean="0"/>
              <a:t> </a:t>
            </a:r>
            <a:r>
              <a:rPr lang="tr-TR" baseline="0" dirty="0" err="1" smtClean="0"/>
              <a:t>parameters</a:t>
            </a:r>
            <a:r>
              <a:rPr lang="tr-TR" baseline="0" dirty="0" smtClean="0"/>
              <a:t>.</a:t>
            </a:r>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7</a:t>
            </a:fld>
            <a:endParaRPr lang="en-US"/>
          </a:p>
        </p:txBody>
      </p:sp>
    </p:spTree>
    <p:extLst>
      <p:ext uri="{BB962C8B-B14F-4D97-AF65-F5344CB8AC3E}">
        <p14:creationId xmlns:p14="http://schemas.microsoft.com/office/powerpoint/2010/main" val="1845757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t>
            </a:r>
            <a:r>
              <a:rPr lang="tr-TR" dirty="0" err="1" smtClean="0"/>
              <a:t>national</a:t>
            </a:r>
            <a:r>
              <a:rPr lang="tr-TR" dirty="0" smtClean="0"/>
              <a:t> (meta) </a:t>
            </a:r>
            <a:r>
              <a:rPr lang="tr-TR" dirty="0" err="1" smtClean="0"/>
              <a:t>level</a:t>
            </a:r>
            <a:r>
              <a:rPr lang="tr-TR" dirty="0" smtClean="0"/>
              <a:t>, </a:t>
            </a:r>
            <a:r>
              <a:rPr lang="tr-TR" dirty="0" err="1" smtClean="0"/>
              <a:t>assesment</a:t>
            </a:r>
            <a:r>
              <a:rPr lang="tr-TR" baseline="0" dirty="0" smtClean="0"/>
              <a:t> of</a:t>
            </a:r>
            <a:r>
              <a:rPr lang="tr-TR" dirty="0" smtClean="0"/>
              <a:t> </a:t>
            </a:r>
            <a:r>
              <a:rPr lang="tr-TR" dirty="0" err="1" smtClean="0"/>
              <a:t>performance</a:t>
            </a:r>
            <a:r>
              <a:rPr lang="tr-TR" baseline="0" dirty="0" smtClean="0"/>
              <a:t> </a:t>
            </a:r>
            <a:r>
              <a:rPr lang="tr-TR" baseline="0" dirty="0" err="1" smtClean="0"/>
              <a:t>was</a:t>
            </a:r>
            <a:r>
              <a:rPr lang="tr-TR" baseline="0" dirty="0" smtClean="0"/>
              <a:t> </a:t>
            </a:r>
            <a:r>
              <a:rPr lang="tr-TR" baseline="0" dirty="0" err="1" smtClean="0"/>
              <a:t>based</a:t>
            </a:r>
            <a:r>
              <a:rPr lang="tr-TR" baseline="0" dirty="0" smtClean="0"/>
              <a:t> on </a:t>
            </a:r>
            <a:r>
              <a:rPr lang="tr-TR" dirty="0" err="1" smtClean="0"/>
              <a:t>regulation</a:t>
            </a:r>
            <a:r>
              <a:rPr lang="tr-TR" dirty="0" smtClean="0"/>
              <a:t>, </a:t>
            </a:r>
            <a:r>
              <a:rPr lang="tr-TR" dirty="0" err="1" smtClean="0"/>
              <a:t>guidance</a:t>
            </a:r>
            <a:r>
              <a:rPr lang="tr-TR" dirty="0" smtClean="0"/>
              <a:t> </a:t>
            </a:r>
            <a:r>
              <a:rPr lang="tr-TR" dirty="0" err="1" smtClean="0"/>
              <a:t>and</a:t>
            </a:r>
            <a:r>
              <a:rPr lang="tr-TR" dirty="0" smtClean="0"/>
              <a:t> </a:t>
            </a:r>
            <a:r>
              <a:rPr lang="tr-TR" dirty="0" err="1" smtClean="0"/>
              <a:t>dispure</a:t>
            </a:r>
            <a:r>
              <a:rPr lang="tr-TR" dirty="0" smtClean="0"/>
              <a:t> </a:t>
            </a:r>
            <a:r>
              <a:rPr lang="tr-TR" dirty="0" err="1" smtClean="0"/>
              <a:t>resolution</a:t>
            </a:r>
            <a:r>
              <a:rPr lang="tr-TR" dirty="0" smtClean="0"/>
              <a:t>.</a:t>
            </a:r>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8</a:t>
            </a:fld>
            <a:endParaRPr lang="en-US"/>
          </a:p>
        </p:txBody>
      </p:sp>
    </p:spTree>
    <p:extLst>
      <p:ext uri="{BB962C8B-B14F-4D97-AF65-F5344CB8AC3E}">
        <p14:creationId xmlns:p14="http://schemas.microsoft.com/office/powerpoint/2010/main" val="1683738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t>
            </a:r>
            <a:r>
              <a:rPr lang="tr-TR" dirty="0" err="1" smtClean="0"/>
              <a:t>macro</a:t>
            </a:r>
            <a:r>
              <a:rPr lang="tr-TR" dirty="0" smtClean="0"/>
              <a:t> </a:t>
            </a:r>
            <a:r>
              <a:rPr lang="tr-TR" dirty="0" err="1" smtClean="0"/>
              <a:t>level</a:t>
            </a:r>
            <a:r>
              <a:rPr lang="tr-TR" dirty="0" smtClean="0"/>
              <a:t>, </a:t>
            </a:r>
            <a:r>
              <a:rPr lang="tr-TR" dirty="0" err="1" smtClean="0"/>
              <a:t>performance</a:t>
            </a:r>
            <a:r>
              <a:rPr lang="tr-TR" dirty="0" smtClean="0"/>
              <a:t> </a:t>
            </a:r>
            <a:r>
              <a:rPr lang="tr-TR" dirty="0" err="1" smtClean="0"/>
              <a:t>was</a:t>
            </a:r>
            <a:r>
              <a:rPr lang="tr-TR" dirty="0" smtClean="0"/>
              <a:t> </a:t>
            </a:r>
            <a:r>
              <a:rPr lang="tr-TR" dirty="0" err="1" smtClean="0"/>
              <a:t>measured</a:t>
            </a:r>
            <a:r>
              <a:rPr lang="tr-TR" dirty="0" smtClean="0"/>
              <a:t> </a:t>
            </a:r>
            <a:r>
              <a:rPr lang="tr-TR" dirty="0" err="1" smtClean="0"/>
              <a:t>based</a:t>
            </a:r>
            <a:r>
              <a:rPr lang="tr-TR" dirty="0" smtClean="0"/>
              <a:t> on </a:t>
            </a:r>
            <a:r>
              <a:rPr lang="tr-TR" dirty="0" err="1" smtClean="0"/>
              <a:t>contracting</a:t>
            </a:r>
            <a:r>
              <a:rPr lang="tr-TR" dirty="0" smtClean="0"/>
              <a:t> </a:t>
            </a:r>
            <a:r>
              <a:rPr lang="tr-TR" dirty="0" err="1" smtClean="0"/>
              <a:t>authorities</a:t>
            </a:r>
            <a:r>
              <a:rPr lang="tr-TR" baseline="0" dirty="0" smtClean="0"/>
              <a:t>’ </a:t>
            </a:r>
            <a:r>
              <a:rPr lang="tr-TR" baseline="0" dirty="0" err="1" smtClean="0"/>
              <a:t>activities</a:t>
            </a:r>
            <a:r>
              <a:rPr lang="tr-TR" baseline="0" dirty="0" smtClean="0"/>
              <a:t>, </a:t>
            </a:r>
            <a:r>
              <a:rPr lang="tr-TR" dirty="0" err="1" smtClean="0"/>
              <a:t>taking</a:t>
            </a:r>
            <a:r>
              <a:rPr lang="tr-TR" baseline="0" dirty="0" smtClean="0"/>
              <a:t> </a:t>
            </a:r>
            <a:r>
              <a:rPr lang="tr-TR" baseline="0" dirty="0" err="1" smtClean="0"/>
              <a:t>into</a:t>
            </a:r>
            <a:r>
              <a:rPr lang="tr-TR" baseline="0" dirty="0" smtClean="0"/>
              <a:t> </a:t>
            </a:r>
            <a:r>
              <a:rPr lang="tr-TR" baseline="0" dirty="0" err="1" smtClean="0"/>
              <a:t>account</a:t>
            </a:r>
            <a:r>
              <a:rPr lang="tr-TR" baseline="0" dirty="0" smtClean="0"/>
              <a:t> </a:t>
            </a:r>
            <a:r>
              <a:rPr lang="tr-TR" baseline="0" dirty="0" err="1" smtClean="0"/>
              <a:t>PPA’s</a:t>
            </a:r>
            <a:r>
              <a:rPr lang="tr-TR" baseline="0" dirty="0" smtClean="0"/>
              <a:t> </a:t>
            </a:r>
            <a:r>
              <a:rPr lang="tr-TR" baseline="0" dirty="0" err="1" smtClean="0"/>
              <a:t>activities</a:t>
            </a:r>
            <a:r>
              <a:rPr lang="tr-TR" baseline="0" dirty="0" smtClean="0"/>
              <a:t>. </a:t>
            </a:r>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t>9</a:t>
            </a:fld>
            <a:endParaRPr lang="en-US"/>
          </a:p>
        </p:txBody>
      </p:sp>
    </p:spTree>
    <p:extLst>
      <p:ext uri="{BB962C8B-B14F-4D97-AF65-F5344CB8AC3E}">
        <p14:creationId xmlns:p14="http://schemas.microsoft.com/office/powerpoint/2010/main" val="3642423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D4DE5DF-A6F2-F34A-B254-21629DA2B04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6988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AF36A090-630A-D44A-8AB5-9A8D4E0C2967}" type="slidenum">
              <a:rPr lang="es-ES"/>
              <a:pPr/>
              <a:t>‹#›</a:t>
            </a:fld>
            <a:endParaRPr lang="es-ES"/>
          </a:p>
        </p:txBody>
      </p:sp>
    </p:spTree>
    <p:extLst>
      <p:ext uri="{BB962C8B-B14F-4D97-AF65-F5344CB8AC3E}">
        <p14:creationId xmlns:p14="http://schemas.microsoft.com/office/powerpoint/2010/main" val="271269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47ACC9CC-B6D1-A147-9FC4-E2C9D78C47AF}" type="slidenum">
              <a:rPr lang="es-ES"/>
              <a:pPr/>
              <a:t>‹#›</a:t>
            </a:fld>
            <a:endParaRPr lang="es-ES"/>
          </a:p>
        </p:txBody>
      </p:sp>
    </p:spTree>
    <p:extLst>
      <p:ext uri="{BB962C8B-B14F-4D97-AF65-F5344CB8AC3E}">
        <p14:creationId xmlns:p14="http://schemas.microsoft.com/office/powerpoint/2010/main" val="292548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F0C43D99-67DB-F349-AD06-E80F550CFEDD}" type="slidenum">
              <a:rPr lang="es-ES"/>
              <a:pPr/>
              <a:t>‹#›</a:t>
            </a:fld>
            <a:endParaRPr lang="es-ES"/>
          </a:p>
        </p:txBody>
      </p:sp>
    </p:spTree>
    <p:extLst>
      <p:ext uri="{BB962C8B-B14F-4D97-AF65-F5344CB8AC3E}">
        <p14:creationId xmlns:p14="http://schemas.microsoft.com/office/powerpoint/2010/main" val="444930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FECE07C-FBE3-3D41-84EA-158064EFA6B4}" type="slidenum">
              <a:rPr lang="es-ES"/>
              <a:pPr/>
              <a:t>‹#›</a:t>
            </a:fld>
            <a:endParaRPr lang="es-ES"/>
          </a:p>
        </p:txBody>
      </p:sp>
    </p:spTree>
    <p:extLst>
      <p:ext uri="{BB962C8B-B14F-4D97-AF65-F5344CB8AC3E}">
        <p14:creationId xmlns:p14="http://schemas.microsoft.com/office/powerpoint/2010/main" val="426982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789ED362-49BB-0B46-B3F5-8B9D2820D8F9}" type="slidenum">
              <a:rPr lang="es-ES"/>
              <a:pPr/>
              <a:t>‹#›</a:t>
            </a:fld>
            <a:endParaRPr lang="es-ES"/>
          </a:p>
        </p:txBody>
      </p:sp>
    </p:spTree>
    <p:extLst>
      <p:ext uri="{BB962C8B-B14F-4D97-AF65-F5344CB8AC3E}">
        <p14:creationId xmlns:p14="http://schemas.microsoft.com/office/powerpoint/2010/main" val="226321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B6B68C43-E7C3-AB45-A819-38A7EA386792}" type="slidenum">
              <a:rPr lang="es-ES"/>
              <a:pPr/>
              <a:t>‹#›</a:t>
            </a:fld>
            <a:endParaRPr lang="es-ES"/>
          </a:p>
        </p:txBody>
      </p:sp>
    </p:spTree>
    <p:extLst>
      <p:ext uri="{BB962C8B-B14F-4D97-AF65-F5344CB8AC3E}">
        <p14:creationId xmlns:p14="http://schemas.microsoft.com/office/powerpoint/2010/main" val="307581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2FC58F48-998B-AB46-9C02-C1F360A99DF8}" type="slidenum">
              <a:rPr lang="es-ES"/>
              <a:pPr/>
              <a:t>‹#›</a:t>
            </a:fld>
            <a:endParaRPr lang="es-ES"/>
          </a:p>
        </p:txBody>
      </p:sp>
    </p:spTree>
    <p:extLst>
      <p:ext uri="{BB962C8B-B14F-4D97-AF65-F5344CB8AC3E}">
        <p14:creationId xmlns:p14="http://schemas.microsoft.com/office/powerpoint/2010/main" val="175514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4A3C9A4A-D61C-C148-852F-ABB0D8C09333}" type="slidenum">
              <a:rPr lang="es-ES"/>
              <a:pPr/>
              <a:t>‹#›</a:t>
            </a:fld>
            <a:endParaRPr lang="es-ES"/>
          </a:p>
        </p:txBody>
      </p:sp>
    </p:spTree>
    <p:extLst>
      <p:ext uri="{BB962C8B-B14F-4D97-AF65-F5344CB8AC3E}">
        <p14:creationId xmlns:p14="http://schemas.microsoft.com/office/powerpoint/2010/main" val="67178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B3270F4A-928D-1B4B-9A0C-857AB4F388AE}" type="slidenum">
              <a:rPr lang="es-ES"/>
              <a:pPr/>
              <a:t>‹#›</a:t>
            </a:fld>
            <a:endParaRPr lang="es-ES"/>
          </a:p>
        </p:txBody>
      </p:sp>
    </p:spTree>
    <p:extLst>
      <p:ext uri="{BB962C8B-B14F-4D97-AF65-F5344CB8AC3E}">
        <p14:creationId xmlns:p14="http://schemas.microsoft.com/office/powerpoint/2010/main" val="3817463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9D839ED2-415A-D149-9608-DE18DAF49F72}" type="slidenum">
              <a:rPr lang="es-ES"/>
              <a:pPr/>
              <a:t>‹#›</a:t>
            </a:fld>
            <a:endParaRPr lang="es-ES"/>
          </a:p>
        </p:txBody>
      </p:sp>
    </p:spTree>
    <p:extLst>
      <p:ext uri="{BB962C8B-B14F-4D97-AF65-F5344CB8AC3E}">
        <p14:creationId xmlns:p14="http://schemas.microsoft.com/office/powerpoint/2010/main" val="387695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6426DCA9-2B17-4C4C-9D8C-5DD201452DA5}" type="slidenum">
              <a:rPr lang="es-ES"/>
              <a:pPr/>
              <a:t>‹#›</a:t>
            </a:fld>
            <a:endParaRPr lang="es-ES"/>
          </a:p>
        </p:txBody>
      </p:sp>
    </p:spTree>
    <p:extLst>
      <p:ext uri="{BB962C8B-B14F-4D97-AF65-F5344CB8AC3E}">
        <p14:creationId xmlns:p14="http://schemas.microsoft.com/office/powerpoint/2010/main" val="263737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02B39878-8FEB-6E4D-AB7F-0B8D26C17056}"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Arial" charset="0"/>
        </a:defRPr>
      </a:lvl2pPr>
      <a:lvl3pPr algn="ctr" rtl="0" fontAlgn="base">
        <a:spcBef>
          <a:spcPct val="0"/>
        </a:spcBef>
        <a:spcAft>
          <a:spcPct val="0"/>
        </a:spcAft>
        <a:defRPr sz="4400">
          <a:solidFill>
            <a:schemeClr val="tx2"/>
          </a:solidFill>
          <a:latin typeface="Arial" charset="0"/>
          <a:ea typeface="ＭＳ Ｐゴシック" charset="0"/>
          <a:cs typeface="Arial" charset="0"/>
        </a:defRPr>
      </a:lvl3pPr>
      <a:lvl4pPr algn="ctr" rtl="0" fontAlgn="base">
        <a:spcBef>
          <a:spcPct val="0"/>
        </a:spcBef>
        <a:spcAft>
          <a:spcPct val="0"/>
        </a:spcAft>
        <a:defRPr sz="4400">
          <a:solidFill>
            <a:schemeClr val="tx2"/>
          </a:solidFill>
          <a:latin typeface="Arial" charset="0"/>
          <a:ea typeface="ＭＳ Ｐゴシック" charset="0"/>
          <a:cs typeface="Arial" charset="0"/>
        </a:defRPr>
      </a:lvl4pPr>
      <a:lvl5pPr algn="ctr" rtl="0" fontAlgn="base">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tr/url?sa=i&amp;rct=j&amp;q=ekap&amp;source=images&amp;cd=&amp;cad=rja&amp;docid=52t8Cf5z-i6ePM&amp;tbnid=z3Wxo9s6PEGYrM:&amp;ved=0CAUQjRw&amp;url=http://www.idriskurtum.com.tr/?p=1553&amp;ei=T7NiUdfZAo6xPMT2gIAL&amp;bvm=bv.44770516,d.ZGU&amp;psig=AFQjCNHD3AJ8JoyT07fOwM8pJLMsOzgbTA&amp;ust=13655093171433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www.google.com.tr/url?sa=i&amp;rct=j&amp;q=long+term+approach&amp;source=images&amp;cd=&amp;cad=rja&amp;docid=G-pxWcfVKKWEwM&amp;tbnid=5zTxl8Yvwb0QMM:&amp;ved=0CAUQjRw&amp;url=http://londongigabyte.com/approach.html&amp;ei=ncBiUaOaAsXbOuOVgZgK&amp;bvm=bv.44770516,d.bGE&amp;psig=AFQjCNFCCS4lY28tuN_4ozY1CTp07UwMVg&amp;ust=1365512704371936"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6.png"/><Relationship Id="rId4" Type="http://schemas.openxmlformats.org/officeDocument/2006/relationships/diagramLayout" Target="../diagrams/layout4.xml"/><Relationship Id="rId9"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tr/url?sa=i&amp;rct=j&amp;q=value+for+money&amp;source=images&amp;cd=&amp;cad=rja&amp;docid=jBtJDusAo3aMYM&amp;tbnid=pHCrxMQKQA6KsM:&amp;ved=0CAUQjRw&amp;url=http://www.guardian.co.uk/housing-network/2012/apr/11/demonstrating-value-for-money-social-housing&amp;ei=KNpiUd_hNsjtOsXogPAE&amp;bvm=bv.44770516,d.ZWU&amp;psig=AFQjCNFkQFQ3_lyBQfNQ1zNQkYl473IIdQ&amp;ust=136551920766564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tr/url?sa=i&amp;rct=j&amp;q=kamu+ihale+kurumu&amp;source=images&amp;cd=&amp;cad=rja&amp;docid=g-sXl8PCRrcQCM&amp;tbnid=68UTSgynjMZ57M:&amp;ved=0CAUQjRw&amp;url=http://www.haberturk.com/yasam/haber/715474-kamu-ihale-kurumuna-operasyon-23-gozalti&amp;ei=1WJiUduxCcm-Pe39gNAH&amp;bvm=bv.44770516,d.ZGU&amp;psig=AFQjCNE5j8wfxnIN8UI00FaiIcC7f3nU9g&amp;ust=136548864405567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google.com.tr/url?sa=i&amp;rct=j&amp;q=world+bank&amp;source=images&amp;cd=&amp;cad=rja&amp;docid=vp4EWsT_2lalbM&amp;tbnid=ypch-NosqceZhM:&amp;ved=0CAUQjRw&amp;url=http://www.uzdaily.com/articles-id-21807.htm&amp;ei=UWViUfuLIoSPO96agKAI&amp;bvm=bv.44770516,d.ZGU&amp;psig=AFQjCNHkPlvKH7KQNzDOyKRtKA6C6gpOTg&amp;ust=1365489302242627" TargetMode="External"/><Relationship Id="rId7" Type="http://schemas.openxmlformats.org/officeDocument/2006/relationships/hyperlink" Target="http://www.google.com.tr/url?sa=i&amp;rct=j&amp;q=uncitral&amp;source=images&amp;cd=&amp;cad=rja&amp;docid=hT_T7TvVd5cbkM&amp;tbnid=wvmi5fRWSgnfQM:&amp;ved=0CAUQjRw&amp;url=http://www.fostermoore.com/?tag=uncitral&amp;ei=42ViUfqsGILdOvOvgfgF&amp;bvm=bv.44770516,d.ZGU&amp;psig=AFQjCNHVrlYdxAryRbJsDC_TgkrEBOk1xg&amp;ust=136548948428764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google.com.tr/url?sa=i&amp;rct=j&amp;q=eu&amp;source=images&amp;cd=&amp;cad=rja&amp;docid=_MJAcfX5W4YTzM&amp;tbnid=bqe0FUl88rVgeM:&amp;ved=0CAUQjRw&amp;url=http://www.dimiter.eu/Eurlex2.html&amp;ei=i2ViUbLgOMOmPf6VgLgM&amp;bvm=bv.44770516,d.ZGU&amp;psig=AFQjCNHvX3PsT3tvSECj3PliHtDcAw86tg&amp;ust=1365489406110711" TargetMode="Externa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hyperlink" Target="http://www.google.com.tr/url?sa=i&amp;rct=j&amp;q=world+trade+organization&amp;source=images&amp;cd=&amp;cad=rja&amp;docid=3w2Qw7dBPi3HoM&amp;tbnid=QjyPZdG-3-bCAM:&amp;ved=0CAUQjRw&amp;url=http://www.brazil-works.com/brazil-and-the-u-s-to-continue-bilateral-accord-on-cotton/&amp;ei=CWdiUY49hcM7-JGBqAo&amp;bvm=bv.44770516,d.ZWU&amp;psig=AFQjCNGZCs1x0bypCALxIaJKJbUn9-UyrA&amp;ust=1365489763126442"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3995936" y="4293245"/>
            <a:ext cx="5117558" cy="1440159"/>
          </a:xfrm>
          <a:noFill/>
          <a:ln/>
        </p:spPr>
        <p:txBody>
          <a:bodyPr/>
          <a:lstStyle/>
          <a:p>
            <a:r>
              <a:rPr lang="tr-TR" sz="3200" b="1" dirty="0" smtClean="0">
                <a:solidFill>
                  <a:schemeClr val="bg1"/>
                </a:solidFill>
              </a:rPr>
              <a:t/>
            </a:r>
            <a:br>
              <a:rPr lang="tr-TR" sz="3200" b="1" dirty="0" smtClean="0">
                <a:solidFill>
                  <a:schemeClr val="bg1"/>
                </a:solidFill>
              </a:rPr>
            </a:br>
            <a:r>
              <a:rPr lang="ru-RU" sz="2000" b="1" dirty="0">
                <a:solidFill>
                  <a:schemeClr val="bg1"/>
                </a:solidFill>
              </a:rPr>
              <a:t>Управление государственных закупок</a:t>
            </a:r>
            <a:r>
              <a:rPr lang="tr-TR" sz="3200" b="1" dirty="0" smtClean="0">
                <a:solidFill>
                  <a:schemeClr val="bg1"/>
                </a:solidFill>
              </a:rPr>
              <a:t/>
            </a:r>
            <a:br>
              <a:rPr lang="tr-TR" sz="3200" b="1" dirty="0" smtClean="0">
                <a:solidFill>
                  <a:schemeClr val="bg1"/>
                </a:solidFill>
              </a:rPr>
            </a:br>
            <a:r>
              <a:rPr lang="ru-RU" sz="2000" b="1" dirty="0" smtClean="0">
                <a:solidFill>
                  <a:schemeClr val="bg1"/>
                </a:solidFill>
              </a:rPr>
              <a:t>Департамент международных отношений</a:t>
            </a:r>
            <a:endParaRPr lang="es-ES" sz="2400" b="1" i="1" dirty="0">
              <a:solidFill>
                <a:srgbClr val="00B0F0"/>
              </a:solidFill>
            </a:endParaRPr>
          </a:p>
        </p:txBody>
      </p:sp>
      <p:sp>
        <p:nvSpPr>
          <p:cNvPr id="2170" name="Rectangle 122"/>
          <p:cNvSpPr>
            <a:spLocks noChangeArrowheads="1"/>
          </p:cNvSpPr>
          <p:nvPr/>
        </p:nvSpPr>
        <p:spPr bwMode="auto">
          <a:xfrm>
            <a:off x="4211638" y="5013325"/>
            <a:ext cx="396081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endParaRPr lang="es-ES" b="1" dirty="0">
              <a:solidFill>
                <a:schemeClr val="bg1"/>
              </a:solidFill>
            </a:endParaRPr>
          </a:p>
        </p:txBody>
      </p:sp>
      <p:sp>
        <p:nvSpPr>
          <p:cNvPr id="7" name="TextBox 6"/>
          <p:cNvSpPr txBox="1"/>
          <p:nvPr/>
        </p:nvSpPr>
        <p:spPr>
          <a:xfrm>
            <a:off x="2411760" y="1052736"/>
            <a:ext cx="6264696" cy="1754326"/>
          </a:xfrm>
          <a:prstGeom prst="rect">
            <a:avLst/>
          </a:prstGeom>
          <a:noFill/>
        </p:spPr>
        <p:txBody>
          <a:bodyPr wrap="square" rtlCol="0">
            <a:spAutoFit/>
          </a:bodyPr>
          <a:lstStyle/>
          <a:p>
            <a:pPr algn="ctr"/>
            <a:r>
              <a:rPr lang="ru-RU" sz="3600" b="1" dirty="0" smtClean="0">
                <a:latin typeface="+mj-lt"/>
                <a:cs typeface="Lucida Grande"/>
              </a:rPr>
              <a:t>Оценка эффективности государственных закупок в Турции</a:t>
            </a:r>
            <a:endParaRPr lang="en-US" sz="3600" b="1" dirty="0">
              <a:latin typeface="+mj-lt"/>
              <a:cs typeface="Lucida Grand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95288" y="44624"/>
            <a:ext cx="8229600" cy="1125365"/>
          </a:xfrm>
        </p:spPr>
        <p:txBody>
          <a:bodyPr/>
          <a:lstStyle/>
          <a:p>
            <a:pPr lvl="1"/>
            <a:r>
              <a:rPr lang="ru-RU" sz="2800" b="1" dirty="0" smtClean="0">
                <a:solidFill>
                  <a:srgbClr val="000000"/>
                </a:solidFill>
                <a:latin typeface="Calibri" pitchFamily="34" charset="0"/>
                <a:ea typeface="ＭＳ Ｐゴシック"/>
                <a:cs typeface="Arial"/>
              </a:rPr>
              <a:t>Электронные закупки</a:t>
            </a:r>
            <a:endParaRPr lang="en-US" sz="2800" b="1" dirty="0">
              <a:solidFill>
                <a:schemeClr val="tx1"/>
              </a:solidFill>
              <a:latin typeface="Calibri" pitchFamily="34" charset="0"/>
            </a:endParaRPr>
          </a:p>
        </p:txBody>
      </p:sp>
      <p:pic>
        <p:nvPicPr>
          <p:cNvPr id="9218" name="Picture 2" descr="http://www.idriskurtum.com.tr/wp-content/uploads/2011/04/EkapKsp.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052736"/>
            <a:ext cx="4593332" cy="2543175"/>
          </a:xfrm>
          <a:prstGeom prst="rect">
            <a:avLst/>
          </a:prstGeom>
          <a:noFill/>
          <a:extLst>
            <a:ext uri="{909E8E84-426E-40DD-AFC4-6F175D3DCCD1}">
              <a14:hiddenFill xmlns:a14="http://schemas.microsoft.com/office/drawing/2010/main">
                <a:solidFill>
                  <a:srgbClr val="FFFFFF"/>
                </a:solidFill>
              </a14:hiddenFill>
            </a:ext>
          </a:extLst>
        </p:spPr>
      </p:pic>
      <p:sp>
        <p:nvSpPr>
          <p:cNvPr id="3" name="Yuvarlatılmış Dikdörtgen 2"/>
          <p:cNvSpPr/>
          <p:nvPr/>
        </p:nvSpPr>
        <p:spPr>
          <a:xfrm>
            <a:off x="467544" y="3933056"/>
            <a:ext cx="8409756" cy="22322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273050" indent="-273050" algn="just" eaLnBrk="0" fontAlgn="auto" hangingPunct="0">
              <a:spcBef>
                <a:spcPts val="600"/>
              </a:spcBef>
              <a:spcAft>
                <a:spcPts val="0"/>
              </a:spcAft>
              <a:buClr>
                <a:srgbClr val="0BD0D9"/>
              </a:buClr>
              <a:buSzPct val="95000"/>
              <a:buFont typeface="Arial" pitchFamily="34" charset="0"/>
              <a:buChar char="•"/>
              <a:defRPr/>
            </a:pPr>
            <a:r>
              <a:rPr lang="ru-RU" sz="2000" dirty="0" smtClean="0">
                <a:solidFill>
                  <a:srgbClr val="422C16"/>
                </a:solidFill>
                <a:latin typeface="Calibri" pitchFamily="34" charset="0"/>
              </a:rPr>
              <a:t>В число операций, </a:t>
            </a:r>
            <a:r>
              <a:rPr lang="ru-RU" sz="2000" dirty="0">
                <a:solidFill>
                  <a:srgbClr val="422C16"/>
                </a:solidFill>
                <a:latin typeface="Calibri" pitchFamily="34" charset="0"/>
              </a:rPr>
              <a:t>которые можно выполнять </a:t>
            </a:r>
            <a:r>
              <a:rPr lang="ru-RU" sz="2000" dirty="0" smtClean="0">
                <a:solidFill>
                  <a:srgbClr val="422C16"/>
                </a:solidFill>
                <a:latin typeface="Calibri" pitchFamily="34" charset="0"/>
              </a:rPr>
              <a:t>в рамках ЭПГЗ, входит публикация о присуждении контракта, </a:t>
            </a:r>
            <a:r>
              <a:rPr lang="ru-RU" sz="2000" dirty="0">
                <a:solidFill>
                  <a:srgbClr val="422C16"/>
                </a:solidFill>
                <a:latin typeface="Calibri" pitchFamily="34" charset="0"/>
              </a:rPr>
              <a:t>подготовка </a:t>
            </a:r>
            <a:r>
              <a:rPr lang="ru-RU" sz="2000" dirty="0" smtClean="0">
                <a:solidFill>
                  <a:srgbClr val="422C16"/>
                </a:solidFill>
                <a:latin typeface="Calibri" pitchFamily="34" charset="0"/>
              </a:rPr>
              <a:t>контрактной документации, скачивание контрактной документации, </a:t>
            </a:r>
            <a:r>
              <a:rPr lang="ru-RU" sz="2000" dirty="0">
                <a:solidFill>
                  <a:srgbClr val="422C16"/>
                </a:solidFill>
                <a:latin typeface="Calibri" pitchFamily="34" charset="0"/>
              </a:rPr>
              <a:t>проверка налоговых обязательств, </a:t>
            </a:r>
            <a:r>
              <a:rPr lang="ru-RU" sz="2000" dirty="0" smtClean="0">
                <a:solidFill>
                  <a:srgbClr val="422C16"/>
                </a:solidFill>
                <a:latin typeface="Calibri" pitchFamily="34" charset="0"/>
              </a:rPr>
              <a:t>информация по бухгалтерскому балансу и отчету о прибылях и убытках, задолженности субъектов экономической деятельности по выплатам социального страхования.</a:t>
            </a:r>
            <a:endParaRPr lang="tr-TR" sz="2000" dirty="0">
              <a:solidFill>
                <a:srgbClr val="422C16"/>
              </a:solidFill>
              <a:latin typeface="Calibri" pitchFamily="34" charset="0"/>
            </a:endParaRPr>
          </a:p>
        </p:txBody>
      </p:sp>
      <p:sp>
        <p:nvSpPr>
          <p:cNvPr id="4" name="İçerik Yer Tutucusu 3"/>
          <p:cNvSpPr>
            <a:spLocks noGrp="1"/>
          </p:cNvSpPr>
          <p:nvPr>
            <p:ph idx="1"/>
          </p:nvPr>
        </p:nvSpPr>
        <p:spPr>
          <a:xfrm>
            <a:off x="457200" y="1052736"/>
            <a:ext cx="8219256" cy="2736304"/>
          </a:xfrm>
        </p:spPr>
        <p:txBody>
          <a:bodyPr/>
          <a:lstStyle/>
          <a:p>
            <a:endParaRPr lang="tr-TR" dirty="0"/>
          </a:p>
        </p:txBody>
      </p:sp>
      <p:sp>
        <p:nvSpPr>
          <p:cNvPr id="5" name="Dikdörtgen 4"/>
          <p:cNvSpPr/>
          <p:nvPr/>
        </p:nvSpPr>
        <p:spPr>
          <a:xfrm>
            <a:off x="467544" y="1196753"/>
            <a:ext cx="3816424" cy="23762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73050" indent="-273050" eaLnBrk="0" fontAlgn="auto" hangingPunct="0">
              <a:spcBef>
                <a:spcPts val="600"/>
              </a:spcBef>
              <a:spcAft>
                <a:spcPts val="0"/>
              </a:spcAft>
              <a:buClr>
                <a:srgbClr val="0BD0D9"/>
              </a:buClr>
              <a:buSzPct val="95000"/>
              <a:buFont typeface="Arial" pitchFamily="34" charset="0"/>
              <a:buChar char="•"/>
              <a:defRPr/>
            </a:pPr>
            <a:r>
              <a:rPr lang="ru-RU" dirty="0" smtClean="0">
                <a:solidFill>
                  <a:srgbClr val="FF0000"/>
                </a:solidFill>
                <a:latin typeface="Calibri" pitchFamily="34" charset="0"/>
              </a:rPr>
              <a:t>Электронная платформа государственных закупок (ЭПГЗ) начала </a:t>
            </a:r>
            <a:r>
              <a:rPr lang="ru-RU" dirty="0">
                <a:solidFill>
                  <a:srgbClr val="FF0000"/>
                </a:solidFill>
                <a:latin typeface="Calibri" pitchFamily="34" charset="0"/>
              </a:rPr>
              <a:t>функционировать с 1 сентября 2010 года. </a:t>
            </a:r>
            <a:endParaRPr lang="tr-TR" dirty="0">
              <a:solidFill>
                <a:srgbClr val="FF0000"/>
              </a:solidFill>
              <a:latin typeface="Calibri" pitchFamily="34" charset="0"/>
            </a:endParaRPr>
          </a:p>
          <a:p>
            <a:pPr marL="273050" indent="-273050" algn="just" eaLnBrk="0" fontAlgn="auto" hangingPunct="0">
              <a:spcBef>
                <a:spcPts val="600"/>
              </a:spcBef>
              <a:spcAft>
                <a:spcPts val="0"/>
              </a:spcAft>
              <a:buClr>
                <a:srgbClr val="0BD0D9"/>
              </a:buClr>
              <a:buSzPct val="95000"/>
              <a:buFont typeface="Arial" pitchFamily="34" charset="0"/>
              <a:buChar char="•"/>
              <a:defRPr/>
            </a:pPr>
            <a:r>
              <a:rPr lang="ru-RU" dirty="0" smtClean="0">
                <a:solidFill>
                  <a:srgbClr val="FF0000"/>
                </a:solidFill>
                <a:latin typeface="Calibri" pitchFamily="34" charset="0"/>
              </a:rPr>
              <a:t>Все </a:t>
            </a:r>
            <a:r>
              <a:rPr lang="ru-RU" dirty="0">
                <a:solidFill>
                  <a:srgbClr val="FF0000"/>
                </a:solidFill>
                <a:latin typeface="Calibri" pitchFamily="34" charset="0"/>
              </a:rPr>
              <a:t>операции, связанные с государственными </a:t>
            </a:r>
            <a:r>
              <a:rPr lang="ru-RU" dirty="0" smtClean="0">
                <a:solidFill>
                  <a:srgbClr val="FF0000"/>
                </a:solidFill>
                <a:latin typeface="Calibri" pitchFamily="34" charset="0"/>
              </a:rPr>
              <a:t>закупками, </a:t>
            </a:r>
            <a:r>
              <a:rPr lang="ru-RU" dirty="0">
                <a:solidFill>
                  <a:srgbClr val="FF0000"/>
                </a:solidFill>
                <a:latin typeface="Calibri" pitchFamily="34" charset="0"/>
              </a:rPr>
              <a:t>осуществляются через или </a:t>
            </a:r>
            <a:r>
              <a:rPr lang="ru-RU" dirty="0" smtClean="0">
                <a:solidFill>
                  <a:srgbClr val="FF0000"/>
                </a:solidFill>
                <a:latin typeface="Calibri" pitchFamily="34" charset="0"/>
              </a:rPr>
              <a:t>регистрируются на ЭПГЗ.</a:t>
            </a:r>
            <a:endParaRPr lang="tr-TR" dirty="0">
              <a:solidFill>
                <a:srgbClr val="FF0000"/>
              </a:solidFill>
              <a:latin typeface="Calibri" pitchFamily="34" charset="0"/>
            </a:endParaRPr>
          </a:p>
        </p:txBody>
      </p:sp>
    </p:spTree>
    <p:extLst>
      <p:ext uri="{BB962C8B-B14F-4D97-AF65-F5344CB8AC3E}">
        <p14:creationId xmlns:p14="http://schemas.microsoft.com/office/powerpoint/2010/main" val="2161913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20782" y="0"/>
            <a:ext cx="8229600" cy="1143000"/>
          </a:xfrm>
        </p:spPr>
        <p:txBody>
          <a:bodyPr/>
          <a:lstStyle/>
          <a:p>
            <a:r>
              <a:rPr lang="ru-RU" dirty="0"/>
              <a:t>Оценка эффективности</a:t>
            </a:r>
            <a:endParaRPr lang="tr-TR" dirty="0"/>
          </a:p>
        </p:txBody>
      </p:sp>
      <p:sp>
        <p:nvSpPr>
          <p:cNvPr id="5" name="İçerik Yer Tutucusu 2"/>
          <p:cNvSpPr txBox="1">
            <a:spLocks/>
          </p:cNvSpPr>
          <p:nvPr/>
        </p:nvSpPr>
        <p:spPr bwMode="auto">
          <a:xfrm>
            <a:off x="395536" y="1052736"/>
            <a:ext cx="820453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a:lstStyle>
          <a:p>
            <a:pPr algn="just"/>
            <a:r>
              <a:rPr lang="ru-RU" sz="2400" kern="0" dirty="0" smtClean="0">
                <a:latin typeface="Calibri" pitchFamily="34" charset="0"/>
              </a:rPr>
              <a:t>Экономия средств, достигнутая в силу использования электронной платформы государственных закупок (ЭПГЗ)</a:t>
            </a:r>
            <a:endParaRPr lang="tr-TR" sz="2400" kern="0" dirty="0" smtClean="0">
              <a:latin typeface="Calibri" pitchFamily="34" charset="0"/>
            </a:endParaRPr>
          </a:p>
        </p:txBody>
      </p:sp>
      <p:graphicFrame>
        <p:nvGraphicFramePr>
          <p:cNvPr id="9" name="4 Tablo"/>
          <p:cNvGraphicFramePr>
            <a:graphicFrameLocks noGrp="1"/>
          </p:cNvGraphicFramePr>
          <p:nvPr>
            <p:extLst>
              <p:ext uri="{D42A27DB-BD31-4B8C-83A1-F6EECF244321}">
                <p14:modId xmlns:p14="http://schemas.microsoft.com/office/powerpoint/2010/main" val="390993370"/>
              </p:ext>
            </p:extLst>
          </p:nvPr>
        </p:nvGraphicFramePr>
        <p:xfrm>
          <a:off x="0" y="1837921"/>
          <a:ext cx="9144000" cy="4755765"/>
        </p:xfrm>
        <a:graphic>
          <a:graphicData uri="http://schemas.openxmlformats.org/drawingml/2006/table">
            <a:tbl>
              <a:tblPr firstRow="1" bandRow="1"/>
              <a:tblGrid>
                <a:gridCol w="7092280"/>
                <a:gridCol w="2051720"/>
              </a:tblGrid>
              <a:tr h="822185">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3200" b="1" kern="1200" noProof="0" dirty="0" smtClean="0">
                          <a:solidFill>
                            <a:schemeClr val="lt1"/>
                          </a:solidFill>
                          <a:latin typeface="+mn-lt"/>
                          <a:ea typeface="+mn-ea"/>
                          <a:cs typeface="+mn-cs"/>
                        </a:rPr>
                        <a:t>Органы,</a:t>
                      </a:r>
                      <a:r>
                        <a:rPr lang="ru-RU" sz="3200" b="1" kern="1200" baseline="0" noProof="0" dirty="0" smtClean="0">
                          <a:solidFill>
                            <a:schemeClr val="lt1"/>
                          </a:solidFill>
                          <a:latin typeface="+mn-lt"/>
                          <a:ea typeface="+mn-ea"/>
                          <a:cs typeface="+mn-cs"/>
                        </a:rPr>
                        <a:t> заключающие контракты</a:t>
                      </a:r>
                      <a:endParaRPr lang="en-US" noProof="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endParaRPr lang="en-US" noProof="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r>
              <a:tr h="880229">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r>
                        <a:rPr lang="ru-RU" sz="2000" kern="1200" baseline="0" noProof="0" dirty="0" smtClean="0">
                          <a:solidFill>
                            <a:schemeClr val="dk1"/>
                          </a:solidFill>
                          <a:latin typeface="+mn-lt"/>
                          <a:ea typeface="+mn-ea"/>
                          <a:cs typeface="+mn-cs"/>
                        </a:rPr>
                        <a:t>Экономия вследствие меньшего объема печати тендерной документации</a:t>
                      </a:r>
                    </a:p>
                    <a:p>
                      <a:r>
                        <a:rPr kumimoji="0" lang="ru-RU" sz="1400" b="0" i="0" u="none" strike="noStrike" kern="1200" cap="none" spc="0" normalizeH="0" baseline="0" noProof="0" dirty="0" smtClean="0">
                          <a:ln>
                            <a:noFill/>
                          </a:ln>
                          <a:solidFill>
                            <a:prstClr val="black"/>
                          </a:solidFill>
                          <a:effectLst/>
                          <a:uLnTx/>
                          <a:uFillTx/>
                          <a:latin typeface="+mn-lt"/>
                          <a:ea typeface="+mn-ea"/>
                          <a:cs typeface="+mn-cs"/>
                        </a:rPr>
                        <a:t>(350 000 тендерных документов, в среднем по 50 стр., стоимость за стр. = 0,2 ТЛ)</a:t>
                      </a:r>
                      <a:endParaRPr lang="en-US" sz="2000" noProof="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r"/>
                      <a:r>
                        <a:rPr lang="tr-TR" sz="1800" b="0" kern="1200" noProof="0" dirty="0" smtClean="0">
                          <a:solidFill>
                            <a:schemeClr val="dk1"/>
                          </a:solidFill>
                          <a:latin typeface="+mn-lt"/>
                          <a:ea typeface="+mn-ea"/>
                          <a:cs typeface="+mn-cs"/>
                        </a:rPr>
                        <a:t>3,5</a:t>
                      </a:r>
                      <a:r>
                        <a:rPr lang="en-US" sz="1800" b="0" kern="1200" noProof="0" dirty="0" smtClean="0">
                          <a:solidFill>
                            <a:schemeClr val="dk1"/>
                          </a:solidFill>
                          <a:latin typeface="+mn-lt"/>
                          <a:ea typeface="+mn-ea"/>
                          <a:cs typeface="+mn-cs"/>
                        </a:rPr>
                        <a:t> </a:t>
                      </a:r>
                      <a:r>
                        <a:rPr lang="ru-RU" sz="1800" b="0" kern="1200" noProof="0" dirty="0" smtClean="0">
                          <a:solidFill>
                            <a:schemeClr val="dk1"/>
                          </a:solidFill>
                          <a:latin typeface="+mn-lt"/>
                          <a:ea typeface="+mn-ea"/>
                          <a:cs typeface="+mn-cs"/>
                        </a:rPr>
                        <a:t>млн. ТЛ</a:t>
                      </a:r>
                      <a:endParaRPr lang="tr-TR" sz="1800" b="0" kern="1200" noProof="0" dirty="0" smtClean="0">
                        <a:solidFill>
                          <a:schemeClr val="dk1"/>
                        </a:solidFill>
                        <a:latin typeface="+mn-lt"/>
                        <a:ea typeface="+mn-ea"/>
                        <a:cs typeface="+mn-cs"/>
                      </a:endParaRPr>
                    </a:p>
                    <a:p>
                      <a:pPr algn="r"/>
                      <a:r>
                        <a:rPr lang="tr-TR" sz="1800" b="0" kern="1200" noProof="0" dirty="0" smtClean="0">
                          <a:solidFill>
                            <a:schemeClr val="dk1"/>
                          </a:solidFill>
                          <a:latin typeface="+mn-lt"/>
                          <a:ea typeface="+mn-ea"/>
                          <a:cs typeface="+mn-cs"/>
                        </a:rPr>
                        <a:t>(1,15 </a:t>
                      </a:r>
                      <a:r>
                        <a:rPr lang="ru-RU" sz="1800" b="0" kern="1200" noProof="0" dirty="0" smtClean="0">
                          <a:solidFill>
                            <a:schemeClr val="dk1"/>
                          </a:solidFill>
                          <a:latin typeface="+mn-lt"/>
                          <a:ea typeface="+mn-ea"/>
                          <a:cs typeface="+mn-cs"/>
                        </a:rPr>
                        <a:t>млн. </a:t>
                      </a:r>
                      <a:r>
                        <a:rPr lang="tr-TR" sz="1800" b="0" kern="1200" noProof="0" dirty="0" smtClean="0">
                          <a:solidFill>
                            <a:schemeClr val="dk1"/>
                          </a:solidFill>
                          <a:latin typeface="+mn-lt"/>
                          <a:ea typeface="+mn-ea"/>
                          <a:cs typeface="+mn-cs"/>
                        </a:rPr>
                        <a:t>€)</a:t>
                      </a:r>
                      <a:endParaRPr lang="en-US" b="0" noProof="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r>
              <a:tr h="620655">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kern="1200" noProof="0" dirty="0" smtClean="0">
                          <a:solidFill>
                            <a:schemeClr val="dk1"/>
                          </a:solidFill>
                          <a:latin typeface="+mn-lt"/>
                          <a:ea typeface="+mn-ea"/>
                          <a:cs typeface="+mn-cs"/>
                        </a:rPr>
                        <a:t>Экономия</a:t>
                      </a:r>
                      <a:r>
                        <a:rPr lang="ru-RU" sz="2000" kern="1200" baseline="0" noProof="0" dirty="0" smtClean="0">
                          <a:solidFill>
                            <a:schemeClr val="dk1"/>
                          </a:solidFill>
                          <a:latin typeface="+mn-lt"/>
                          <a:ea typeface="+mn-ea"/>
                          <a:cs typeface="+mn-cs"/>
                        </a:rPr>
                        <a:t> времени</a:t>
                      </a: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(11 </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человеко-дней, 50 ТЛ в день, 150 000 тендеров ежегодно</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a:t>
                      </a:r>
                    </a:p>
                    <a:p>
                      <a:endParaRPr lang="en-US" sz="2000" noProof="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r"/>
                      <a:r>
                        <a:rPr lang="tr-TR" sz="1800" b="0" kern="1200" noProof="0" dirty="0" smtClean="0">
                          <a:solidFill>
                            <a:schemeClr val="dk1"/>
                          </a:solidFill>
                          <a:latin typeface="+mn-lt"/>
                          <a:ea typeface="+mn-ea"/>
                          <a:cs typeface="+mn-cs"/>
                        </a:rPr>
                        <a:t>82,5 </a:t>
                      </a:r>
                      <a:r>
                        <a:rPr lang="ru-RU" sz="1800" b="0" kern="1200" noProof="0" dirty="0" smtClean="0">
                          <a:solidFill>
                            <a:schemeClr val="dk1"/>
                          </a:solidFill>
                          <a:latin typeface="+mn-lt"/>
                          <a:ea typeface="+mn-ea"/>
                          <a:cs typeface="+mn-cs"/>
                        </a:rPr>
                        <a:t>млн. ТЛ</a:t>
                      </a:r>
                      <a:endParaRPr lang="tr-TR" sz="1800" b="0" kern="1200" noProof="0" dirty="0" smtClean="0">
                        <a:solidFill>
                          <a:schemeClr val="dk1"/>
                        </a:solidFill>
                        <a:latin typeface="+mn-lt"/>
                        <a:ea typeface="+mn-ea"/>
                        <a:cs typeface="+mn-cs"/>
                      </a:endParaRPr>
                    </a:p>
                    <a:p>
                      <a:pPr algn="r"/>
                      <a:r>
                        <a:rPr lang="tr-TR" sz="1800" b="0" kern="1200" noProof="0" dirty="0" smtClean="0">
                          <a:solidFill>
                            <a:schemeClr val="dk1"/>
                          </a:solidFill>
                          <a:latin typeface="+mn-lt"/>
                          <a:ea typeface="+mn-ea"/>
                          <a:cs typeface="+mn-cs"/>
                        </a:rPr>
                        <a:t>(27 </a:t>
                      </a:r>
                      <a:r>
                        <a:rPr lang="ru-RU" sz="1800" b="0" kern="1200" noProof="0" dirty="0" smtClean="0">
                          <a:solidFill>
                            <a:schemeClr val="dk1"/>
                          </a:solidFill>
                          <a:latin typeface="+mn-lt"/>
                          <a:ea typeface="+mn-ea"/>
                          <a:cs typeface="+mn-cs"/>
                        </a:rPr>
                        <a:t>млн. </a:t>
                      </a:r>
                      <a:r>
                        <a:rPr lang="tr-TR" sz="1800" b="0" kern="1200" noProof="0" dirty="0" smtClean="0">
                          <a:solidFill>
                            <a:schemeClr val="dk1"/>
                          </a:solidFill>
                          <a:latin typeface="+mn-lt"/>
                          <a:ea typeface="+mn-ea"/>
                          <a:cs typeface="+mn-cs"/>
                        </a:rPr>
                        <a:t>€)</a:t>
                      </a:r>
                    </a:p>
                    <a:p>
                      <a:pPr algn="r"/>
                      <a:endParaRPr lang="tr-TR" sz="1800" b="0" kern="1200" noProof="0" dirty="0" smtClean="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r>
              <a:tr h="1052390">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kern="1200" noProof="0" dirty="0" smtClean="0">
                          <a:solidFill>
                            <a:schemeClr val="dk1"/>
                          </a:solidFill>
                          <a:latin typeface="+mn-lt"/>
                          <a:ea typeface="+mn-ea"/>
                          <a:cs typeface="+mn-cs"/>
                        </a:rPr>
                        <a:t>Экономия на стоимости контракта</a:t>
                      </a:r>
                      <a:endParaRPr kumimoji="0" lang="en-US" sz="2000" kern="1200" noProof="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соотношение стоимости контракта к оценочной стоимости сократилось с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81% </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до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74%, </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среднее количество проводимых тендеров увеличилось с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3</a:t>
                      </a:r>
                      <a:r>
                        <a:rPr kumimoji="0" lang="tr-TR"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3 </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до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5</a:t>
                      </a:r>
                      <a:r>
                        <a:rPr kumimoji="0" lang="tr-TR" sz="14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6</a:t>
                      </a:r>
                      <a:r>
                        <a:rPr kumimoji="0" lang="tr-TR" sz="1400" b="0" i="0" u="none" strike="noStrike" kern="1200" cap="none" spc="0" normalizeH="0" baseline="0" noProof="0" dirty="0" smtClean="0">
                          <a:ln>
                            <a:noFill/>
                          </a:ln>
                          <a:solidFill>
                            <a:prstClr val="black"/>
                          </a:solidFill>
                          <a:effectLst/>
                          <a:uLnTx/>
                          <a:uFillTx/>
                          <a:latin typeface="+mn-lt"/>
                          <a:ea typeface="+mn-ea"/>
                          <a:cs typeface="+mn-cs"/>
                        </a:rPr>
                        <a:t> </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в </a:t>
                      </a:r>
                      <a:r>
                        <a:rPr kumimoji="0" lang="tr-TR" sz="1400" b="0" i="0" u="none" strike="noStrike" kern="1200" cap="none" spc="0" normalizeH="0" baseline="0" noProof="0" dirty="0" smtClean="0">
                          <a:ln>
                            <a:noFill/>
                          </a:ln>
                          <a:solidFill>
                            <a:prstClr val="black"/>
                          </a:solidFill>
                          <a:effectLst/>
                          <a:uLnTx/>
                          <a:uFillTx/>
                          <a:latin typeface="+mn-lt"/>
                          <a:ea typeface="+mn-ea"/>
                          <a:cs typeface="+mn-cs"/>
                        </a:rPr>
                        <a:t>2011 </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г., и с </a:t>
                      </a:r>
                      <a:r>
                        <a:rPr kumimoji="0" lang="tr-TR" sz="1400" b="0" i="0" u="none" strike="noStrike" kern="1200" cap="none" spc="0" normalizeH="0" baseline="0" noProof="0" dirty="0" smtClean="0">
                          <a:ln>
                            <a:noFill/>
                          </a:ln>
                          <a:solidFill>
                            <a:prstClr val="black"/>
                          </a:solidFill>
                          <a:effectLst/>
                          <a:uLnTx/>
                          <a:uFillTx/>
                          <a:latin typeface="+mn-lt"/>
                          <a:ea typeface="+mn-ea"/>
                          <a:cs typeface="+mn-cs"/>
                        </a:rPr>
                        <a:t>2,6 </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до </a:t>
                      </a:r>
                      <a:r>
                        <a:rPr kumimoji="0" lang="tr-TR" sz="1400" b="0" i="0" u="none" strike="noStrike" kern="1200" cap="none" spc="0" normalizeH="0" baseline="0" noProof="0" dirty="0" smtClean="0">
                          <a:ln>
                            <a:noFill/>
                          </a:ln>
                          <a:solidFill>
                            <a:prstClr val="black"/>
                          </a:solidFill>
                          <a:effectLst/>
                          <a:uLnTx/>
                          <a:uFillTx/>
                          <a:latin typeface="+mn-lt"/>
                          <a:ea typeface="+mn-ea"/>
                          <a:cs typeface="+mn-cs"/>
                        </a:rPr>
                        <a:t>5,1 </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в </a:t>
                      </a:r>
                      <a:r>
                        <a:rPr kumimoji="0" lang="tr-TR" sz="1400" b="0" i="0" u="none" strike="noStrike" kern="1200" cap="none" spc="0" normalizeH="0" baseline="0" noProof="0" dirty="0" smtClean="0">
                          <a:ln>
                            <a:noFill/>
                          </a:ln>
                          <a:solidFill>
                            <a:prstClr val="black"/>
                          </a:solidFill>
                          <a:effectLst/>
                          <a:uLnTx/>
                          <a:uFillTx/>
                          <a:latin typeface="+mn-lt"/>
                          <a:ea typeface="+mn-ea"/>
                          <a:cs typeface="+mn-cs"/>
                        </a:rPr>
                        <a:t>2012 </a:t>
                      </a:r>
                      <a:r>
                        <a:rPr kumimoji="0" lang="ru-RU" sz="1400" b="0" i="0" u="none" strike="noStrike" kern="1200" cap="none" spc="0" normalizeH="0" baseline="0" noProof="0" dirty="0" smtClean="0">
                          <a:ln>
                            <a:noFill/>
                          </a:ln>
                          <a:solidFill>
                            <a:prstClr val="black"/>
                          </a:solidFill>
                          <a:effectLst/>
                          <a:uLnTx/>
                          <a:uFillTx/>
                          <a:latin typeface="+mn-lt"/>
                          <a:ea typeface="+mn-ea"/>
                          <a:cs typeface="+mn-cs"/>
                        </a:rPr>
                        <a:t>г.</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marL="0" algn="r" rtl="0" eaLnBrk="1" latinLnBrk="0" hangingPunct="1"/>
                      <a:r>
                        <a:rPr kumimoji="0" lang="ru-RU" sz="1800" b="0" kern="1200" noProof="0" dirty="0" smtClean="0">
                          <a:solidFill>
                            <a:schemeClr val="dk1"/>
                          </a:solidFill>
                          <a:latin typeface="+mn-lt"/>
                          <a:ea typeface="+mn-ea"/>
                          <a:cs typeface="+mn-cs"/>
                        </a:rPr>
                        <a:t>Приблизительно</a:t>
                      </a:r>
                      <a:endParaRPr kumimoji="0" lang="tr-TR" sz="1800" b="0" kern="1200" noProof="0" dirty="0" smtClean="0">
                        <a:solidFill>
                          <a:schemeClr val="dk1"/>
                        </a:solidFill>
                        <a:latin typeface="+mn-lt"/>
                        <a:ea typeface="+mn-ea"/>
                        <a:cs typeface="+mn-cs"/>
                      </a:endParaRPr>
                    </a:p>
                    <a:p>
                      <a:pPr marL="0" algn="r" rtl="0" eaLnBrk="1" latinLnBrk="0" hangingPunct="1"/>
                      <a:r>
                        <a:rPr kumimoji="0" lang="en-US" sz="1800" b="1" kern="1200" noProof="0" dirty="0" smtClean="0">
                          <a:solidFill>
                            <a:srgbClr val="FF0000"/>
                          </a:solidFill>
                          <a:latin typeface="+mn-lt"/>
                          <a:ea typeface="+mn-ea"/>
                          <a:cs typeface="+mn-cs"/>
                        </a:rPr>
                        <a:t>1,</a:t>
                      </a:r>
                      <a:r>
                        <a:rPr kumimoji="0" lang="tr-TR" sz="1800" b="1" kern="1200" noProof="0" dirty="0" smtClean="0">
                          <a:solidFill>
                            <a:srgbClr val="FF0000"/>
                          </a:solidFill>
                          <a:latin typeface="+mn-lt"/>
                          <a:ea typeface="+mn-ea"/>
                          <a:cs typeface="+mn-cs"/>
                        </a:rPr>
                        <a:t>5</a:t>
                      </a:r>
                      <a:r>
                        <a:rPr kumimoji="0" lang="en-US" sz="1800" b="1" kern="1200" noProof="0" dirty="0" smtClean="0">
                          <a:solidFill>
                            <a:srgbClr val="FF0000"/>
                          </a:solidFill>
                          <a:latin typeface="+mn-lt"/>
                          <a:ea typeface="+mn-ea"/>
                          <a:cs typeface="+mn-cs"/>
                        </a:rPr>
                        <a:t> </a:t>
                      </a:r>
                      <a:r>
                        <a:rPr kumimoji="0" lang="ru-RU" sz="1800" b="1" kern="1200" noProof="0" dirty="0" smtClean="0">
                          <a:solidFill>
                            <a:srgbClr val="FF0000"/>
                          </a:solidFill>
                          <a:latin typeface="+mn-lt"/>
                          <a:ea typeface="+mn-ea"/>
                          <a:cs typeface="+mn-cs"/>
                        </a:rPr>
                        <a:t>млрд. ТЛ ежегодно</a:t>
                      </a:r>
                      <a:endParaRPr kumimoji="0" lang="en-US" sz="1800" b="1" kern="1200" noProof="0" dirty="0">
                        <a:solidFill>
                          <a:srgbClr val="FF0000"/>
                        </a:solidFill>
                        <a:latin typeface="+mn-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r>
              <a:tr h="1052390">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b="1" kern="1200" noProof="0" dirty="0" smtClean="0">
                          <a:solidFill>
                            <a:schemeClr val="dk1"/>
                          </a:solidFill>
                          <a:latin typeface="+mn-lt"/>
                          <a:ea typeface="+mn-ea"/>
                          <a:cs typeface="+mn-cs"/>
                        </a:rPr>
                        <a:t>ИТОГОВАЯ</a:t>
                      </a:r>
                      <a:r>
                        <a:rPr lang="ru-RU" sz="2400" b="1" kern="1200" baseline="0" noProof="0" dirty="0" smtClean="0">
                          <a:solidFill>
                            <a:schemeClr val="dk1"/>
                          </a:solidFill>
                          <a:latin typeface="+mn-lt"/>
                          <a:ea typeface="+mn-ea"/>
                          <a:cs typeface="+mn-cs"/>
                        </a:rPr>
                        <a:t> ПОЛУЧЕННАЯ ЭКОНОМИЯ </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kumimoji="0" lang="ru-RU" sz="2000" b="1" i="0" u="none" strike="noStrike" kern="1200" cap="none" spc="0" normalizeH="0" baseline="0" noProof="0" dirty="0" smtClean="0">
                          <a:ln>
                            <a:noFill/>
                          </a:ln>
                          <a:solidFill>
                            <a:prstClr val="black"/>
                          </a:solidFill>
                          <a:effectLst/>
                          <a:uLnTx/>
                          <a:uFillTx/>
                          <a:latin typeface="+mn-lt"/>
                          <a:ea typeface="+mn-ea"/>
                          <a:cs typeface="+mn-cs"/>
                        </a:rPr>
                        <a:t>в год</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r"/>
                      <a:r>
                        <a:rPr lang="tr-TR" sz="2400" b="1" kern="1200" baseline="0" noProof="0" dirty="0" smtClean="0">
                          <a:solidFill>
                            <a:schemeClr val="dk1"/>
                          </a:solidFill>
                          <a:latin typeface="+mn-lt"/>
                          <a:ea typeface="+mn-ea"/>
                          <a:cs typeface="+mn-cs"/>
                        </a:rPr>
                        <a:t>1,6 </a:t>
                      </a:r>
                      <a:r>
                        <a:rPr lang="ru-RU" sz="2400" b="1" kern="1200" baseline="0" noProof="0" dirty="0" smtClean="0">
                          <a:solidFill>
                            <a:schemeClr val="dk1"/>
                          </a:solidFill>
                          <a:latin typeface="+mn-lt"/>
                          <a:ea typeface="+mn-ea"/>
                          <a:cs typeface="+mn-cs"/>
                        </a:rPr>
                        <a:t>млрд. ТЛ</a:t>
                      </a:r>
                      <a:endParaRPr lang="tr-TR" sz="2400" b="1" kern="1200" noProof="0" dirty="0" smtClean="0">
                        <a:solidFill>
                          <a:schemeClr val="dk1"/>
                        </a:solidFill>
                        <a:latin typeface="+mn-lt"/>
                        <a:ea typeface="+mn-ea"/>
                        <a:cs typeface="+mn-cs"/>
                      </a:endParaRPr>
                    </a:p>
                    <a:p>
                      <a:pPr algn="r"/>
                      <a:r>
                        <a:rPr lang="tr-TR" sz="2400" b="1" kern="1200" noProof="0" dirty="0" smtClean="0">
                          <a:solidFill>
                            <a:schemeClr val="dk1"/>
                          </a:solidFill>
                          <a:latin typeface="+mn-lt"/>
                          <a:ea typeface="+mn-ea"/>
                          <a:cs typeface="+mn-cs"/>
                        </a:rPr>
                        <a:t>(520 </a:t>
                      </a:r>
                      <a:r>
                        <a:rPr lang="ru-RU" sz="2400" b="1" kern="1200" noProof="0" dirty="0" smtClean="0">
                          <a:solidFill>
                            <a:schemeClr val="dk1"/>
                          </a:solidFill>
                          <a:latin typeface="+mn-lt"/>
                          <a:ea typeface="+mn-ea"/>
                          <a:cs typeface="+mn-cs"/>
                        </a:rPr>
                        <a:t>млн.</a:t>
                      </a:r>
                      <a:r>
                        <a:rPr lang="tr-TR" sz="2400" b="1" kern="1200" noProof="0" dirty="0" smtClean="0">
                          <a:solidFill>
                            <a:schemeClr val="dk1"/>
                          </a:solidFill>
                          <a:latin typeface="+mn-lt"/>
                          <a:ea typeface="+mn-ea"/>
                          <a:cs typeface="+mn-cs"/>
                        </a:rPr>
                        <a:t> €)</a:t>
                      </a:r>
                      <a:endParaRPr lang="en-US" sz="2400" noProof="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r>
            </a:tbl>
          </a:graphicData>
        </a:graphic>
      </p:graphicFrame>
    </p:spTree>
    <p:extLst>
      <p:ext uri="{BB962C8B-B14F-4D97-AF65-F5344CB8AC3E}">
        <p14:creationId xmlns:p14="http://schemas.microsoft.com/office/powerpoint/2010/main" val="69902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20782" y="0"/>
            <a:ext cx="8229600" cy="1143000"/>
          </a:xfrm>
        </p:spPr>
        <p:txBody>
          <a:bodyPr/>
          <a:lstStyle/>
          <a:p>
            <a:r>
              <a:rPr lang="ru-RU" dirty="0"/>
              <a:t>Оценка эффективности</a:t>
            </a:r>
            <a:endParaRPr lang="tr-TR" dirty="0"/>
          </a:p>
        </p:txBody>
      </p:sp>
      <p:sp>
        <p:nvSpPr>
          <p:cNvPr id="5" name="İçerik Yer Tutucusu 2"/>
          <p:cNvSpPr txBox="1">
            <a:spLocks/>
          </p:cNvSpPr>
          <p:nvPr/>
        </p:nvSpPr>
        <p:spPr bwMode="auto">
          <a:xfrm>
            <a:off x="395536" y="1052736"/>
            <a:ext cx="820453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a:lstStyle>
          <a:p>
            <a:pPr algn="just"/>
            <a:r>
              <a:rPr lang="ru-RU" sz="2400" kern="0" dirty="0">
                <a:latin typeface="Calibri" pitchFamily="34" charset="0"/>
              </a:rPr>
              <a:t>Экономия средств, достигнутая в силу использования электронной платформы государственных закупок (</a:t>
            </a:r>
            <a:r>
              <a:rPr lang="ru-RU" sz="2400" kern="0" dirty="0" smtClean="0">
                <a:latin typeface="Calibri" pitchFamily="34" charset="0"/>
              </a:rPr>
              <a:t>ЭПГЗ):</a:t>
            </a:r>
            <a:endParaRPr lang="tr-TR" sz="2400" kern="0" dirty="0">
              <a:latin typeface="Calibri" pitchFamily="34" charset="0"/>
            </a:endParaRPr>
          </a:p>
        </p:txBody>
      </p:sp>
      <p:graphicFrame>
        <p:nvGraphicFramePr>
          <p:cNvPr id="6" name="5 Tablo"/>
          <p:cNvGraphicFramePr>
            <a:graphicFrameLocks noGrp="1"/>
          </p:cNvGraphicFramePr>
          <p:nvPr>
            <p:extLst>
              <p:ext uri="{D42A27DB-BD31-4B8C-83A1-F6EECF244321}">
                <p14:modId xmlns:p14="http://schemas.microsoft.com/office/powerpoint/2010/main" val="1214220584"/>
              </p:ext>
            </p:extLst>
          </p:nvPr>
        </p:nvGraphicFramePr>
        <p:xfrm>
          <a:off x="107504" y="1916832"/>
          <a:ext cx="9036496" cy="4299464"/>
        </p:xfrm>
        <a:graphic>
          <a:graphicData uri="http://schemas.openxmlformats.org/drawingml/2006/table">
            <a:tbl>
              <a:tblPr firstRow="1" bandRow="1"/>
              <a:tblGrid>
                <a:gridCol w="7008898"/>
                <a:gridCol w="2027598"/>
              </a:tblGrid>
              <a:tr h="1059400">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3200" b="1" kern="1200" dirty="0" smtClean="0">
                          <a:solidFill>
                            <a:schemeClr val="lt1"/>
                          </a:solidFill>
                          <a:latin typeface="+mn-lt"/>
                          <a:ea typeface="+mn-ea"/>
                          <a:cs typeface="+mn-cs"/>
                        </a:rPr>
                        <a:t>Субъекты экономической деятельности</a:t>
                      </a:r>
                      <a:endParaRPr lang="en-US" sz="3200" b="1" kern="1200" noProof="0" dirty="0">
                        <a:solidFill>
                          <a:schemeClr val="lt1"/>
                        </a:solidFill>
                        <a:latin typeface="+mn-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endParaRPr lang="en-US" noProof="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r>
              <a:tr h="778393">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r>
                        <a:rPr lang="ru-RU" sz="1800" kern="1200" noProof="0" dirty="0" smtClean="0">
                          <a:solidFill>
                            <a:schemeClr val="dk1"/>
                          </a:solidFill>
                          <a:latin typeface="+mn-lt"/>
                          <a:ea typeface="+mn-ea"/>
                          <a:cs typeface="+mn-cs"/>
                        </a:rPr>
                        <a:t>Экономия на приобретении тендерной документации</a:t>
                      </a:r>
                      <a:r>
                        <a:rPr lang="ru-RU" sz="1800" kern="1200" baseline="0" noProof="0" dirty="0" smtClean="0">
                          <a:solidFill>
                            <a:schemeClr val="dk1"/>
                          </a:solidFill>
                          <a:latin typeface="+mn-lt"/>
                          <a:ea typeface="+mn-ea"/>
                          <a:cs typeface="+mn-cs"/>
                        </a:rPr>
                        <a:t> </a:t>
                      </a:r>
                      <a:r>
                        <a:rPr lang="tr-TR" sz="1800" kern="1200" baseline="0" noProof="0" dirty="0" smtClean="0">
                          <a:solidFill>
                            <a:schemeClr val="dk1"/>
                          </a:solidFill>
                          <a:latin typeface="+mn-lt"/>
                          <a:ea typeface="+mn-ea"/>
                          <a:cs typeface="+mn-cs"/>
                        </a:rPr>
                        <a:t>(</a:t>
                      </a:r>
                      <a:r>
                        <a:rPr lang="ru-RU" sz="1800" kern="1200" baseline="0" noProof="0" dirty="0" smtClean="0">
                          <a:solidFill>
                            <a:schemeClr val="dk1"/>
                          </a:solidFill>
                          <a:latin typeface="+mn-lt"/>
                          <a:ea typeface="+mn-ea"/>
                          <a:cs typeface="+mn-cs"/>
                        </a:rPr>
                        <a:t>в год</a:t>
                      </a:r>
                      <a:r>
                        <a:rPr lang="tr-TR" sz="1800" kern="1200" baseline="0" noProof="0" dirty="0" smtClean="0">
                          <a:solidFill>
                            <a:schemeClr val="dk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(350</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000 </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тендерных документов * стоимость документа</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r"/>
                      <a:r>
                        <a:rPr lang="tr-TR" sz="1800" b="0" kern="1200" noProof="0" dirty="0" smtClean="0">
                          <a:solidFill>
                            <a:schemeClr val="dk1"/>
                          </a:solidFill>
                          <a:latin typeface="+mn-lt"/>
                          <a:ea typeface="+mn-ea"/>
                          <a:cs typeface="+mn-cs"/>
                        </a:rPr>
                        <a:t>54</a:t>
                      </a:r>
                      <a:r>
                        <a:rPr lang="en-US" sz="1800" b="0" kern="1200" noProof="0" dirty="0" smtClean="0">
                          <a:solidFill>
                            <a:schemeClr val="dk1"/>
                          </a:solidFill>
                          <a:latin typeface="+mn-lt"/>
                          <a:ea typeface="+mn-ea"/>
                          <a:cs typeface="+mn-cs"/>
                        </a:rPr>
                        <a:t> </a:t>
                      </a:r>
                      <a:r>
                        <a:rPr lang="ru-RU" sz="1800" b="0" kern="1200" noProof="0" dirty="0" smtClean="0">
                          <a:solidFill>
                            <a:schemeClr val="dk1"/>
                          </a:solidFill>
                          <a:latin typeface="+mn-lt"/>
                          <a:ea typeface="+mn-ea"/>
                          <a:cs typeface="+mn-cs"/>
                        </a:rPr>
                        <a:t>млн. ТЛ</a:t>
                      </a:r>
                      <a:endParaRPr lang="tr-TR" sz="1800" b="0" kern="1200" noProof="0" dirty="0" smtClean="0">
                        <a:solidFill>
                          <a:schemeClr val="dk1"/>
                        </a:solidFill>
                        <a:latin typeface="+mn-lt"/>
                        <a:ea typeface="+mn-ea"/>
                        <a:cs typeface="+mn-cs"/>
                      </a:endParaRPr>
                    </a:p>
                    <a:p>
                      <a:pPr algn="r"/>
                      <a:r>
                        <a:rPr lang="tr-TR" sz="1800" b="0" kern="1200" noProof="0" dirty="0" smtClean="0">
                          <a:solidFill>
                            <a:schemeClr val="dk1"/>
                          </a:solidFill>
                          <a:latin typeface="+mn-lt"/>
                          <a:ea typeface="+mn-ea"/>
                          <a:cs typeface="+mn-cs"/>
                        </a:rPr>
                        <a:t>(18 </a:t>
                      </a:r>
                      <a:r>
                        <a:rPr lang="ru-RU" sz="1800" b="0" kern="1200" noProof="0" dirty="0" smtClean="0">
                          <a:solidFill>
                            <a:schemeClr val="dk1"/>
                          </a:solidFill>
                          <a:latin typeface="+mn-lt"/>
                          <a:ea typeface="+mn-ea"/>
                          <a:cs typeface="+mn-cs"/>
                        </a:rPr>
                        <a:t>млн. </a:t>
                      </a:r>
                      <a:r>
                        <a:rPr lang="tr-TR" sz="1800" b="0" kern="1200" noProof="0" dirty="0" smtClean="0">
                          <a:solidFill>
                            <a:schemeClr val="dk1"/>
                          </a:solidFill>
                          <a:latin typeface="+mn-lt"/>
                          <a:ea typeface="+mn-ea"/>
                          <a:cs typeface="+mn-cs"/>
                        </a:rPr>
                        <a:t>€)</a:t>
                      </a:r>
                      <a:endParaRPr lang="en-US" b="0" noProof="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r>
              <a:tr h="675087">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noProof="0" dirty="0" smtClean="0">
                          <a:solidFill>
                            <a:schemeClr val="dk1"/>
                          </a:solidFill>
                          <a:latin typeface="+mn-lt"/>
                          <a:ea typeface="+mn-ea"/>
                          <a:cs typeface="+mn-cs"/>
                        </a:rPr>
                        <a:t>Экономия</a:t>
                      </a:r>
                      <a:r>
                        <a:rPr lang="en-US" sz="1800" kern="1200" baseline="0" noProof="0" dirty="0" smtClean="0">
                          <a:solidFill>
                            <a:schemeClr val="dk1"/>
                          </a:solidFill>
                          <a:latin typeface="+mn-lt"/>
                          <a:ea typeface="+mn-ea"/>
                          <a:cs typeface="+mn-cs"/>
                        </a:rPr>
                        <a:t> </a:t>
                      </a:r>
                      <a:r>
                        <a:rPr lang="ru-RU" sz="1800" kern="1200" baseline="0" noProof="0" dirty="0" smtClean="0">
                          <a:solidFill>
                            <a:schemeClr val="dk1"/>
                          </a:solidFill>
                          <a:latin typeface="+mn-lt"/>
                          <a:ea typeface="+mn-ea"/>
                          <a:cs typeface="+mn-cs"/>
                        </a:rPr>
                        <a:t>на транспортных затратах </a:t>
                      </a:r>
                      <a:r>
                        <a:rPr kumimoji="0" lang="tr-TR" sz="1800" b="0" i="0" u="none" strike="noStrike" kern="1200" cap="none" spc="0" normalizeH="0" baseline="0" noProof="0" dirty="0" smtClean="0">
                          <a:ln>
                            <a:noFill/>
                          </a:ln>
                          <a:solidFill>
                            <a:prstClr val="black"/>
                          </a:solidFill>
                          <a:effectLst/>
                          <a:uLnTx/>
                          <a:uFillTx/>
                          <a:latin typeface="+mn-lt"/>
                          <a:ea typeface="+mn-ea"/>
                          <a:cs typeface="+mn-cs"/>
                        </a:rPr>
                        <a:t>(</a:t>
                      </a:r>
                      <a:r>
                        <a:rPr kumimoji="0" lang="ru-RU" sz="1800" b="0" i="0" u="none" strike="noStrike" kern="1200" cap="none" spc="0" normalizeH="0" baseline="0" noProof="0" dirty="0" smtClean="0">
                          <a:ln>
                            <a:noFill/>
                          </a:ln>
                          <a:solidFill>
                            <a:prstClr val="black"/>
                          </a:solidFill>
                          <a:effectLst/>
                          <a:uLnTx/>
                          <a:uFillTx/>
                          <a:latin typeface="+mn-lt"/>
                          <a:ea typeface="+mn-ea"/>
                          <a:cs typeface="+mn-cs"/>
                        </a:rPr>
                        <a:t>в год</a:t>
                      </a:r>
                      <a:r>
                        <a:rPr kumimoji="0" lang="tr-TR" sz="18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(350</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000 </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тендерных документов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10 </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ТЛ</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тендерный документ</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t>
                      </a:r>
                      <a:endParaRPr lang="en-US" sz="2000" noProof="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r"/>
                      <a:r>
                        <a:rPr lang="tr-TR" sz="1800" b="0" kern="1200" noProof="0" dirty="0" smtClean="0">
                          <a:solidFill>
                            <a:schemeClr val="dk1"/>
                          </a:solidFill>
                          <a:latin typeface="+mn-lt"/>
                          <a:ea typeface="+mn-ea"/>
                          <a:cs typeface="+mn-cs"/>
                        </a:rPr>
                        <a:t>3,5</a:t>
                      </a:r>
                      <a:r>
                        <a:rPr lang="en-US" sz="1800" b="0" kern="1200" noProof="0" dirty="0" smtClean="0">
                          <a:solidFill>
                            <a:schemeClr val="dk1"/>
                          </a:solidFill>
                          <a:latin typeface="+mn-lt"/>
                          <a:ea typeface="+mn-ea"/>
                          <a:cs typeface="+mn-cs"/>
                        </a:rPr>
                        <a:t> </a:t>
                      </a:r>
                      <a:r>
                        <a:rPr lang="ru-RU" sz="1800" b="0" kern="1200" noProof="0" dirty="0" smtClean="0">
                          <a:solidFill>
                            <a:schemeClr val="dk1"/>
                          </a:solidFill>
                          <a:latin typeface="+mn-lt"/>
                          <a:ea typeface="+mn-ea"/>
                          <a:cs typeface="+mn-cs"/>
                        </a:rPr>
                        <a:t>млн. ТЛ</a:t>
                      </a:r>
                      <a:endParaRPr lang="tr-TR" sz="1800" b="0" kern="1200" noProof="0" dirty="0" smtClean="0">
                        <a:solidFill>
                          <a:schemeClr val="dk1"/>
                        </a:solidFill>
                        <a:latin typeface="+mn-lt"/>
                        <a:ea typeface="+mn-ea"/>
                        <a:cs typeface="+mn-cs"/>
                      </a:endParaRPr>
                    </a:p>
                    <a:p>
                      <a:pPr algn="r"/>
                      <a:r>
                        <a:rPr lang="tr-TR" sz="1800" b="0" kern="1200" noProof="0" dirty="0" smtClean="0">
                          <a:solidFill>
                            <a:schemeClr val="dk1"/>
                          </a:solidFill>
                          <a:latin typeface="+mn-lt"/>
                          <a:ea typeface="+mn-ea"/>
                          <a:cs typeface="+mn-cs"/>
                        </a:rPr>
                        <a:t>(1,15 </a:t>
                      </a:r>
                      <a:r>
                        <a:rPr lang="ru-RU" sz="1800" b="0" kern="1200" noProof="0" dirty="0" smtClean="0">
                          <a:solidFill>
                            <a:schemeClr val="dk1"/>
                          </a:solidFill>
                          <a:latin typeface="+mn-lt"/>
                          <a:ea typeface="+mn-ea"/>
                          <a:cs typeface="+mn-cs"/>
                        </a:rPr>
                        <a:t>млн. </a:t>
                      </a:r>
                      <a:r>
                        <a:rPr lang="tr-TR" sz="1800" b="0" kern="1200" noProof="0" dirty="0" smtClean="0">
                          <a:solidFill>
                            <a:schemeClr val="dk1"/>
                          </a:solidFill>
                          <a:latin typeface="+mn-lt"/>
                          <a:ea typeface="+mn-ea"/>
                          <a:cs typeface="+mn-cs"/>
                        </a:rPr>
                        <a:t>€)</a:t>
                      </a:r>
                      <a:endParaRPr lang="en-US" b="0" noProof="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r>
              <a:tr h="778393">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noProof="0" dirty="0" smtClean="0">
                          <a:solidFill>
                            <a:schemeClr val="dk1"/>
                          </a:solidFill>
                          <a:latin typeface="+mn-lt"/>
                          <a:ea typeface="+mn-ea"/>
                          <a:cs typeface="+mn-cs"/>
                        </a:rPr>
                        <a:t>Экономия времени</a:t>
                      </a:r>
                      <a:r>
                        <a:rPr lang="en-US" sz="1800" kern="1200" noProof="0" dirty="0" smtClean="0">
                          <a:solidFill>
                            <a:schemeClr val="dk1"/>
                          </a:solidFill>
                          <a:latin typeface="+mn-lt"/>
                          <a:ea typeface="+mn-ea"/>
                          <a:cs typeface="+mn-cs"/>
                        </a:rPr>
                        <a:t> </a:t>
                      </a:r>
                      <a:r>
                        <a:rPr kumimoji="0" lang="tr-TR" sz="1800" b="0" i="0" u="none" strike="noStrike" kern="1200" cap="none" spc="0" normalizeH="0" baseline="0" noProof="0" dirty="0" smtClean="0">
                          <a:ln>
                            <a:noFill/>
                          </a:ln>
                          <a:solidFill>
                            <a:prstClr val="black"/>
                          </a:solidFill>
                          <a:effectLst/>
                          <a:uLnTx/>
                          <a:uFillTx/>
                          <a:latin typeface="+mn-lt"/>
                          <a:ea typeface="+mn-ea"/>
                          <a:cs typeface="+mn-cs"/>
                        </a:rPr>
                        <a:t>(</a:t>
                      </a:r>
                      <a:r>
                        <a:rPr kumimoji="0" lang="ru-RU" sz="1800" b="0" i="0" u="none" strike="noStrike" kern="1200" cap="none" spc="0" normalizeH="0" baseline="0" noProof="0" dirty="0" smtClean="0">
                          <a:ln>
                            <a:noFill/>
                          </a:ln>
                          <a:solidFill>
                            <a:prstClr val="black"/>
                          </a:solidFill>
                          <a:effectLst/>
                          <a:uLnTx/>
                          <a:uFillTx/>
                          <a:latin typeface="+mn-lt"/>
                          <a:ea typeface="+mn-ea"/>
                          <a:cs typeface="+mn-cs"/>
                        </a:rPr>
                        <a:t>в год</a:t>
                      </a:r>
                      <a:r>
                        <a:rPr kumimoji="0" lang="tr-TR" sz="18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mn-lt"/>
                          <a:ea typeface="+mn-ea"/>
                          <a:cs typeface="+mn-cs"/>
                        </a:rPr>
                        <a:t>(350</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000 </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тендерных документов </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 1 </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человеко-день</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*35 </a:t>
                      </a:r>
                      <a:r>
                        <a:rPr kumimoji="0" lang="ru-RU" sz="1200" b="0" i="0" u="none" strike="noStrike" kern="1200" cap="none" spc="0" normalizeH="0" baseline="0" noProof="0" dirty="0" smtClean="0">
                          <a:ln>
                            <a:noFill/>
                          </a:ln>
                          <a:solidFill>
                            <a:prstClr val="black"/>
                          </a:solidFill>
                          <a:effectLst/>
                          <a:uLnTx/>
                          <a:uFillTx/>
                          <a:latin typeface="+mn-lt"/>
                          <a:ea typeface="+mn-ea"/>
                          <a:cs typeface="+mn-cs"/>
                        </a:rPr>
                        <a:t>ТЛ в день</a:t>
                      </a:r>
                      <a:r>
                        <a:rPr kumimoji="0" lang="tr-TR"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r"/>
                      <a:r>
                        <a:rPr lang="tr-TR" sz="1800" b="0" kern="1200" noProof="0" dirty="0" smtClean="0">
                          <a:solidFill>
                            <a:schemeClr val="dk1"/>
                          </a:solidFill>
                          <a:latin typeface="+mn-lt"/>
                          <a:ea typeface="+mn-ea"/>
                          <a:cs typeface="+mn-cs"/>
                        </a:rPr>
                        <a:t>12,2</a:t>
                      </a:r>
                      <a:r>
                        <a:rPr lang="en-US" sz="1800" b="0" kern="1200" noProof="0" dirty="0" smtClean="0">
                          <a:solidFill>
                            <a:schemeClr val="dk1"/>
                          </a:solidFill>
                          <a:latin typeface="+mn-lt"/>
                          <a:ea typeface="+mn-ea"/>
                          <a:cs typeface="+mn-cs"/>
                        </a:rPr>
                        <a:t> </a:t>
                      </a:r>
                      <a:r>
                        <a:rPr lang="ru-RU" sz="1800" b="0" kern="1200" noProof="0" dirty="0" smtClean="0">
                          <a:solidFill>
                            <a:schemeClr val="dk1"/>
                          </a:solidFill>
                          <a:latin typeface="+mn-lt"/>
                          <a:ea typeface="+mn-ea"/>
                          <a:cs typeface="+mn-cs"/>
                        </a:rPr>
                        <a:t>млн. ТЛ</a:t>
                      </a:r>
                      <a:endParaRPr lang="tr-TR" sz="1800" b="0" kern="1200" noProof="0" dirty="0" smtClean="0">
                        <a:solidFill>
                          <a:schemeClr val="dk1"/>
                        </a:solidFill>
                        <a:latin typeface="+mn-lt"/>
                        <a:ea typeface="+mn-ea"/>
                        <a:cs typeface="+mn-cs"/>
                      </a:endParaRPr>
                    </a:p>
                    <a:p>
                      <a:pPr algn="r"/>
                      <a:r>
                        <a:rPr lang="tr-TR" sz="1800" b="0" kern="1200" noProof="0" dirty="0" smtClean="0">
                          <a:solidFill>
                            <a:schemeClr val="dk1"/>
                          </a:solidFill>
                          <a:latin typeface="+mn-lt"/>
                          <a:ea typeface="+mn-ea"/>
                          <a:cs typeface="+mn-cs"/>
                        </a:rPr>
                        <a:t>(4 </a:t>
                      </a:r>
                      <a:r>
                        <a:rPr lang="ru-RU" sz="1800" b="0" kern="1200" noProof="0" dirty="0" smtClean="0">
                          <a:solidFill>
                            <a:schemeClr val="dk1"/>
                          </a:solidFill>
                          <a:latin typeface="+mn-lt"/>
                          <a:ea typeface="+mn-ea"/>
                          <a:cs typeface="+mn-cs"/>
                        </a:rPr>
                        <a:t>млн. </a:t>
                      </a:r>
                      <a:r>
                        <a:rPr lang="tr-TR" sz="1800" b="0" kern="1200" noProof="0" dirty="0" smtClean="0">
                          <a:solidFill>
                            <a:schemeClr val="dk1"/>
                          </a:solidFill>
                          <a:latin typeface="+mn-lt"/>
                          <a:ea typeface="+mn-ea"/>
                          <a:cs typeface="+mn-cs"/>
                        </a:rPr>
                        <a:t>€)</a:t>
                      </a:r>
                      <a:endParaRPr lang="en-US" b="0" noProof="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r>
              <a:tr h="1000791">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400" b="1" kern="1200" noProof="0" dirty="0" smtClean="0">
                          <a:solidFill>
                            <a:schemeClr val="dk1"/>
                          </a:solidFill>
                          <a:latin typeface="+mn-lt"/>
                          <a:ea typeface="+mn-ea"/>
                          <a:cs typeface="+mn-cs"/>
                        </a:rPr>
                        <a:t>ИТОГОВАЯ</a:t>
                      </a:r>
                      <a:r>
                        <a:rPr lang="ru-RU" sz="2400" b="1" kern="1200" baseline="0" noProof="0" dirty="0" smtClean="0">
                          <a:solidFill>
                            <a:schemeClr val="dk1"/>
                          </a:solidFill>
                          <a:latin typeface="+mn-lt"/>
                          <a:ea typeface="+mn-ea"/>
                          <a:cs typeface="+mn-cs"/>
                        </a:rPr>
                        <a:t> ПОЛУЧЕННАЯ ЭКОНОМИЯ </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r>
                        <a:rPr kumimoji="0" lang="ru-RU" sz="2000" b="1" i="0" u="none" strike="noStrike" kern="1200" cap="none" spc="0" normalizeH="0" baseline="0" noProof="0" dirty="0" smtClean="0">
                          <a:ln>
                            <a:noFill/>
                          </a:ln>
                          <a:solidFill>
                            <a:prstClr val="black"/>
                          </a:solidFill>
                          <a:effectLst/>
                          <a:uLnTx/>
                          <a:uFillTx/>
                          <a:latin typeface="+mn-lt"/>
                          <a:ea typeface="+mn-ea"/>
                          <a:cs typeface="+mn-cs"/>
                        </a:rPr>
                        <a:t>в год</a:t>
                      </a:r>
                      <a:r>
                        <a:rPr kumimoji="0" lang="en-US" sz="2000" b="1" i="0" u="none" strike="noStrike" kern="1200" cap="none" spc="0" normalizeH="0" baseline="0" noProof="0" dirty="0" smtClean="0">
                          <a:ln>
                            <a:noFill/>
                          </a:ln>
                          <a:solidFill>
                            <a:prstClr val="black"/>
                          </a:solidFill>
                          <a:effectLst/>
                          <a:uLnTx/>
                          <a:uFillTx/>
                          <a:latin typeface="+mn-lt"/>
                          <a:ea typeface="+mn-ea"/>
                          <a:cs typeface="+mn-cs"/>
                        </a:rPr>
                        <a:t>)</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tr-TR" sz="2400" b="1" kern="1200" noProof="0" dirty="0" smtClean="0">
                          <a:solidFill>
                            <a:schemeClr val="dk1"/>
                          </a:solidFill>
                          <a:latin typeface="+mn-lt"/>
                          <a:ea typeface="+mn-ea"/>
                          <a:cs typeface="+mn-cs"/>
                        </a:rPr>
                        <a:t>69,7</a:t>
                      </a:r>
                      <a:r>
                        <a:rPr lang="en-US" sz="2400" b="1" kern="1200" noProof="0" dirty="0" smtClean="0">
                          <a:solidFill>
                            <a:schemeClr val="dk1"/>
                          </a:solidFill>
                          <a:latin typeface="+mn-lt"/>
                          <a:ea typeface="+mn-ea"/>
                          <a:cs typeface="+mn-cs"/>
                        </a:rPr>
                        <a:t> </a:t>
                      </a:r>
                      <a:r>
                        <a:rPr lang="ru-RU" sz="2400" b="1" kern="1200" noProof="0" dirty="0" smtClean="0">
                          <a:solidFill>
                            <a:schemeClr val="dk1"/>
                          </a:solidFill>
                          <a:latin typeface="+mn-lt"/>
                          <a:ea typeface="+mn-ea"/>
                          <a:cs typeface="+mn-cs"/>
                        </a:rPr>
                        <a:t>млн. ТЛ</a:t>
                      </a:r>
                      <a:endParaRPr lang="tr-TR" sz="2400" b="1" kern="1200" noProof="0" dirty="0" smtClean="0">
                        <a:solidFill>
                          <a:schemeClr val="dk1"/>
                        </a:solidFill>
                        <a:latin typeface="+mn-lt"/>
                        <a:ea typeface="+mn-ea"/>
                        <a:cs typeface="+mn-cs"/>
                      </a:endParaRPr>
                    </a:p>
                    <a:p>
                      <a:pPr algn="r"/>
                      <a:r>
                        <a:rPr lang="tr-TR" sz="2400" b="1" kern="1200" noProof="0" dirty="0" smtClean="0">
                          <a:solidFill>
                            <a:schemeClr val="dk1"/>
                          </a:solidFill>
                          <a:latin typeface="+mn-lt"/>
                          <a:ea typeface="+mn-ea"/>
                          <a:cs typeface="+mn-cs"/>
                        </a:rPr>
                        <a:t>(22,6</a:t>
                      </a:r>
                      <a:r>
                        <a:rPr lang="tr-TR" sz="2400" b="1" kern="1200" baseline="0" noProof="0" dirty="0" smtClean="0">
                          <a:solidFill>
                            <a:schemeClr val="dk1"/>
                          </a:solidFill>
                          <a:latin typeface="+mn-lt"/>
                          <a:ea typeface="+mn-ea"/>
                          <a:cs typeface="+mn-cs"/>
                        </a:rPr>
                        <a:t> </a:t>
                      </a:r>
                      <a:r>
                        <a:rPr lang="ru-RU" sz="2400" b="1" kern="1200" baseline="0" noProof="0" dirty="0" smtClean="0">
                          <a:solidFill>
                            <a:schemeClr val="dk1"/>
                          </a:solidFill>
                          <a:latin typeface="+mn-lt"/>
                          <a:ea typeface="+mn-ea"/>
                          <a:cs typeface="+mn-cs"/>
                        </a:rPr>
                        <a:t>млн. </a:t>
                      </a:r>
                      <a:r>
                        <a:rPr lang="tr-TR" sz="2400" b="1" kern="1200" baseline="0" noProof="0" dirty="0" smtClean="0">
                          <a:solidFill>
                            <a:schemeClr val="dk1"/>
                          </a:solidFill>
                          <a:latin typeface="+mn-lt"/>
                          <a:ea typeface="+mn-ea"/>
                          <a:cs typeface="+mn-cs"/>
                        </a:rPr>
                        <a:t>€)</a:t>
                      </a:r>
                      <a:endParaRPr lang="en-US" sz="2400" noProof="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20000"/>
                      </a:srgbClr>
                    </a:solidFill>
                  </a:tcPr>
                </a:tc>
              </a:tr>
            </a:tbl>
          </a:graphicData>
        </a:graphic>
      </p:graphicFrame>
    </p:spTree>
    <p:extLst>
      <p:ext uri="{BB962C8B-B14F-4D97-AF65-F5344CB8AC3E}">
        <p14:creationId xmlns:p14="http://schemas.microsoft.com/office/powerpoint/2010/main" val="648873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614628"/>
            <a:ext cx="2522165" cy="1958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0530" name="Rectangle 2"/>
          <p:cNvSpPr>
            <a:spLocks noGrp="1" noChangeArrowheads="1"/>
          </p:cNvSpPr>
          <p:nvPr>
            <p:ph type="title"/>
          </p:nvPr>
        </p:nvSpPr>
        <p:spPr>
          <a:xfrm>
            <a:off x="395288" y="1"/>
            <a:ext cx="8229600" cy="1052736"/>
          </a:xfrm>
        </p:spPr>
        <p:txBody>
          <a:bodyPr/>
          <a:lstStyle/>
          <a:p>
            <a:pPr lvl="1"/>
            <a:r>
              <a:rPr lang="ru-RU" sz="3200" b="1" dirty="0" smtClean="0">
                <a:latin typeface="Calibri" pitchFamily="34" charset="0"/>
              </a:rPr>
              <a:t>Бизнес-аналитика</a:t>
            </a:r>
            <a:endParaRPr lang="en-US" sz="3200" b="1" dirty="0">
              <a:solidFill>
                <a:schemeClr val="tx1"/>
              </a:solidFill>
              <a:latin typeface="Calibri" pitchFamily="34" charset="0"/>
            </a:endParaRPr>
          </a:p>
        </p:txBody>
      </p:sp>
      <p:sp>
        <p:nvSpPr>
          <p:cNvPr id="150531" name="Rectangle 3"/>
          <p:cNvSpPr>
            <a:spLocks noGrp="1" noChangeArrowheads="1"/>
          </p:cNvSpPr>
          <p:nvPr>
            <p:ph type="body" idx="1"/>
          </p:nvPr>
        </p:nvSpPr>
        <p:spPr>
          <a:xfrm>
            <a:off x="-1" y="1052736"/>
            <a:ext cx="9144001" cy="5805264"/>
          </a:xfrm>
        </p:spPr>
        <p:txBody>
          <a:bodyPr/>
          <a:lstStyle/>
          <a:p>
            <a:pPr marL="0" indent="0" algn="just">
              <a:buNone/>
            </a:pPr>
            <a:r>
              <a:rPr lang="ru-RU" sz="2000" dirty="0" smtClean="0">
                <a:latin typeface="Calibri" pitchFamily="34" charset="0"/>
              </a:rPr>
              <a:t>Применение бизнес-аналитики было использовано в рамках электронной платформы государственных закупок с целью</a:t>
            </a:r>
            <a:r>
              <a:rPr lang="tr-TR" sz="2000" dirty="0" smtClean="0">
                <a:latin typeface="Calibri" pitchFamily="34" charset="0"/>
              </a:rPr>
              <a:t>:</a:t>
            </a:r>
          </a:p>
          <a:p>
            <a:pPr algn="just"/>
            <a:r>
              <a:rPr lang="ru-RU" sz="2000" dirty="0" smtClean="0">
                <a:solidFill>
                  <a:srgbClr val="000000"/>
                </a:solidFill>
                <a:latin typeface="Calibri" pitchFamily="34" charset="0"/>
              </a:rPr>
              <a:t>сбора статистической информации о государственных </a:t>
            </a:r>
          </a:p>
          <a:p>
            <a:pPr marL="0" indent="0" algn="just">
              <a:buNone/>
            </a:pPr>
            <a:r>
              <a:rPr lang="ru-RU" sz="2000" dirty="0">
                <a:solidFill>
                  <a:srgbClr val="000000"/>
                </a:solidFill>
                <a:latin typeface="Calibri" pitchFamily="34" charset="0"/>
              </a:rPr>
              <a:t> </a:t>
            </a:r>
            <a:r>
              <a:rPr lang="ru-RU" sz="2000" dirty="0" smtClean="0">
                <a:solidFill>
                  <a:srgbClr val="000000"/>
                </a:solidFill>
                <a:latin typeface="Calibri" pitchFamily="34" charset="0"/>
              </a:rPr>
              <a:t>     закупках для анализа бизнес-процессов;</a:t>
            </a:r>
            <a:endParaRPr lang="en-US" sz="2000" dirty="0" smtClean="0">
              <a:solidFill>
                <a:srgbClr val="000000"/>
              </a:solidFill>
              <a:latin typeface="Calibri" pitchFamily="34" charset="0"/>
            </a:endParaRPr>
          </a:p>
          <a:p>
            <a:pPr algn="just"/>
            <a:r>
              <a:rPr lang="ru-RU" sz="2000" dirty="0" smtClean="0">
                <a:solidFill>
                  <a:srgbClr val="000000"/>
                </a:solidFill>
                <a:latin typeface="Calibri" pitchFamily="34" charset="0"/>
              </a:rPr>
              <a:t>стандартизации анализа данных по государственным </a:t>
            </a:r>
          </a:p>
          <a:p>
            <a:pPr marL="0" indent="0" algn="just">
              <a:buNone/>
            </a:pPr>
            <a:r>
              <a:rPr lang="ru-RU" sz="2000" dirty="0">
                <a:solidFill>
                  <a:srgbClr val="000000"/>
                </a:solidFill>
                <a:latin typeface="Calibri" pitchFamily="34" charset="0"/>
              </a:rPr>
              <a:t> </a:t>
            </a:r>
            <a:r>
              <a:rPr lang="ru-RU" sz="2000" dirty="0" smtClean="0">
                <a:solidFill>
                  <a:srgbClr val="000000"/>
                </a:solidFill>
                <a:latin typeface="Calibri" pitchFamily="34" charset="0"/>
              </a:rPr>
              <a:t>     закупкам и совершенствования отчетности по </a:t>
            </a:r>
            <a:r>
              <a:rPr lang="ru-RU" sz="2000" dirty="0" err="1" smtClean="0">
                <a:solidFill>
                  <a:srgbClr val="000000"/>
                </a:solidFill>
                <a:latin typeface="Calibri" pitchFamily="34" charset="0"/>
              </a:rPr>
              <a:t>госзакупкам</a:t>
            </a:r>
            <a:r>
              <a:rPr lang="ru-RU" sz="2000" dirty="0">
                <a:solidFill>
                  <a:srgbClr val="000000"/>
                </a:solidFill>
                <a:latin typeface="Calibri" pitchFamily="34" charset="0"/>
              </a:rPr>
              <a:t>;</a:t>
            </a:r>
            <a:endParaRPr lang="en-US" sz="2000" dirty="0" smtClean="0">
              <a:solidFill>
                <a:srgbClr val="000000"/>
              </a:solidFill>
              <a:latin typeface="Calibri" pitchFamily="34" charset="0"/>
            </a:endParaRPr>
          </a:p>
          <a:p>
            <a:pPr algn="just"/>
            <a:r>
              <a:rPr lang="ru-RU" sz="2000" dirty="0" smtClean="0">
                <a:solidFill>
                  <a:srgbClr val="000000"/>
                </a:solidFill>
                <a:latin typeface="Calibri" pitchFamily="34" charset="0"/>
              </a:rPr>
              <a:t>быстрого получения актуальных </a:t>
            </a:r>
            <a:r>
              <a:rPr lang="ru-RU" sz="2000" dirty="0">
                <a:solidFill>
                  <a:srgbClr val="000000"/>
                </a:solidFill>
                <a:latin typeface="Calibri" pitchFamily="34" charset="0"/>
              </a:rPr>
              <a:t>и </a:t>
            </a:r>
            <a:r>
              <a:rPr lang="ru-RU" sz="2000" dirty="0" smtClean="0">
                <a:solidFill>
                  <a:srgbClr val="000000"/>
                </a:solidFill>
                <a:latin typeface="Calibri" pitchFamily="34" charset="0"/>
              </a:rPr>
              <a:t>мгновенных данных;</a:t>
            </a:r>
            <a:endParaRPr lang="en-US" sz="2000" dirty="0">
              <a:solidFill>
                <a:srgbClr val="000000"/>
              </a:solidFill>
              <a:latin typeface="Calibri" pitchFamily="34" charset="0"/>
            </a:endParaRPr>
          </a:p>
          <a:p>
            <a:pPr algn="just"/>
            <a:r>
              <a:rPr lang="ru-RU" sz="2000" dirty="0">
                <a:solidFill>
                  <a:srgbClr val="000000"/>
                </a:solidFill>
                <a:latin typeface="Calibri" pitchFamily="34" charset="0"/>
              </a:rPr>
              <a:t>более </a:t>
            </a:r>
            <a:r>
              <a:rPr lang="ru-RU" sz="2000" dirty="0" smtClean="0">
                <a:solidFill>
                  <a:srgbClr val="000000"/>
                </a:solidFill>
                <a:latin typeface="Calibri" pitchFamily="34" charset="0"/>
              </a:rPr>
              <a:t>эффективного предоставления данных </a:t>
            </a:r>
            <a:r>
              <a:rPr lang="ru-RU" sz="2000" dirty="0">
                <a:solidFill>
                  <a:srgbClr val="000000"/>
                </a:solidFill>
                <a:latin typeface="Calibri" pitchFamily="34" charset="0"/>
              </a:rPr>
              <a:t>по закупкам в </a:t>
            </a:r>
            <a:r>
              <a:rPr lang="ru-RU" sz="2000" dirty="0" smtClean="0">
                <a:solidFill>
                  <a:srgbClr val="000000"/>
                </a:solidFill>
                <a:latin typeface="Calibri" pitchFamily="34" charset="0"/>
              </a:rPr>
              <a:t>другие отделы УГЗ;</a:t>
            </a:r>
            <a:r>
              <a:rPr lang="en-US" sz="2000" dirty="0" smtClean="0">
                <a:solidFill>
                  <a:srgbClr val="000000"/>
                </a:solidFill>
                <a:latin typeface="Calibri" pitchFamily="34" charset="0"/>
              </a:rPr>
              <a:t> </a:t>
            </a:r>
            <a:endParaRPr lang="en-US" sz="2000" dirty="0">
              <a:solidFill>
                <a:srgbClr val="000000"/>
              </a:solidFill>
              <a:latin typeface="Calibri" pitchFamily="34" charset="0"/>
            </a:endParaRPr>
          </a:p>
          <a:p>
            <a:pPr algn="just"/>
            <a:r>
              <a:rPr lang="ru-RU" sz="2000" dirty="0" smtClean="0">
                <a:solidFill>
                  <a:srgbClr val="000000"/>
                </a:solidFill>
                <a:latin typeface="Calibri" pitchFamily="34" charset="0"/>
              </a:rPr>
              <a:t>предоставления статистической информации в рамках Закона №4982 «О правах на доступ к информации»;</a:t>
            </a:r>
            <a:endParaRPr lang="en-US" sz="2000" dirty="0">
              <a:solidFill>
                <a:srgbClr val="000000"/>
              </a:solidFill>
              <a:latin typeface="Calibri" pitchFamily="34" charset="0"/>
            </a:endParaRPr>
          </a:p>
          <a:p>
            <a:pPr algn="just"/>
            <a:r>
              <a:rPr lang="ru-RU" sz="2000" dirty="0">
                <a:solidFill>
                  <a:srgbClr val="000000"/>
                </a:solidFill>
                <a:latin typeface="Calibri" pitchFamily="34" charset="0"/>
              </a:rPr>
              <a:t>п</a:t>
            </a:r>
            <a:r>
              <a:rPr lang="ru-RU" sz="2000" dirty="0" smtClean="0">
                <a:solidFill>
                  <a:srgbClr val="000000"/>
                </a:solidFill>
                <a:latin typeface="Calibri" pitchFamily="34" charset="0"/>
              </a:rPr>
              <a:t>редоставления информации субъектам, заключающим контракты, субъектам экономической деятельности и общественности в визуальной и функциональной форме;</a:t>
            </a:r>
            <a:endParaRPr lang="en-US" sz="2000" dirty="0">
              <a:solidFill>
                <a:srgbClr val="000000"/>
              </a:solidFill>
              <a:latin typeface="Calibri" pitchFamily="34" charset="0"/>
            </a:endParaRPr>
          </a:p>
          <a:p>
            <a:pPr algn="just"/>
            <a:r>
              <a:rPr lang="ru-RU" sz="2000" dirty="0" smtClean="0">
                <a:solidFill>
                  <a:srgbClr val="000000"/>
                </a:solidFill>
                <a:latin typeface="Calibri" pitchFamily="34" charset="0"/>
              </a:rPr>
              <a:t>улучшения процессов государственных закупок посредством применения интеллектуального анализа данных</a:t>
            </a:r>
            <a:r>
              <a:rPr lang="tr-TR" sz="2000" dirty="0" smtClean="0">
                <a:solidFill>
                  <a:srgbClr val="000000"/>
                </a:solidFill>
                <a:latin typeface="Calibri" pitchFamily="34" charset="0"/>
              </a:rPr>
              <a:t>.</a:t>
            </a:r>
            <a:endParaRPr lang="en-US" sz="2000" dirty="0">
              <a:solidFill>
                <a:srgbClr val="000000"/>
              </a:solidFill>
              <a:latin typeface="Calibri" pitchFamily="34" charset="0"/>
            </a:endParaRPr>
          </a:p>
        </p:txBody>
      </p:sp>
    </p:spTree>
    <p:extLst>
      <p:ext uri="{BB962C8B-B14F-4D97-AF65-F5344CB8AC3E}">
        <p14:creationId xmlns:p14="http://schemas.microsoft.com/office/powerpoint/2010/main" val="821151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95288" y="1"/>
            <a:ext cx="8229600" cy="1052736"/>
          </a:xfrm>
        </p:spPr>
        <p:txBody>
          <a:bodyPr/>
          <a:lstStyle/>
          <a:p>
            <a:pPr lvl="1"/>
            <a:r>
              <a:rPr lang="ru-RU" sz="3200" b="1" dirty="0">
                <a:latin typeface="Calibri" pitchFamily="34" charset="0"/>
              </a:rPr>
              <a:t>Бизнес-аналитика</a:t>
            </a:r>
            <a:endParaRPr lang="en-US" sz="3200" b="1" dirty="0">
              <a:solidFill>
                <a:schemeClr val="tx1"/>
              </a:solidFill>
              <a:latin typeface="Calibri" pitchFamily="34" charset="0"/>
            </a:endParaRPr>
          </a:p>
        </p:txBody>
      </p:sp>
      <p:sp>
        <p:nvSpPr>
          <p:cNvPr id="150531" name="Rectangle 3"/>
          <p:cNvSpPr>
            <a:spLocks noGrp="1" noChangeArrowheads="1"/>
          </p:cNvSpPr>
          <p:nvPr>
            <p:ph type="body" idx="1"/>
          </p:nvPr>
        </p:nvSpPr>
        <p:spPr>
          <a:xfrm>
            <a:off x="683568" y="3717032"/>
            <a:ext cx="6059016" cy="2304256"/>
          </a:xfrm>
        </p:spPr>
        <p:txBody>
          <a:bodyPr/>
          <a:lstStyle/>
          <a:p>
            <a:pPr algn="just"/>
            <a:endParaRPr lang="en-US" sz="2000" dirty="0">
              <a:solidFill>
                <a:srgbClr val="000000"/>
              </a:solidFill>
              <a:latin typeface="Calibri"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 y="908720"/>
            <a:ext cx="9144000" cy="569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952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0"/>
            <a:ext cx="8229600" cy="1143000"/>
          </a:xfrm>
        </p:spPr>
        <p:txBody>
          <a:bodyPr/>
          <a:lstStyle/>
          <a:p>
            <a:r>
              <a:rPr lang="ru-RU" b="1" dirty="0" smtClean="0">
                <a:latin typeface="Calibri" pitchFamily="34" charset="0"/>
              </a:rPr>
              <a:t>Оценка эффективности</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349055972"/>
              </p:ext>
            </p:extLst>
          </p:nvPr>
        </p:nvGraphicFramePr>
        <p:xfrm>
          <a:off x="457200" y="1600200"/>
          <a:ext cx="5987008" cy="4349079"/>
        </p:xfrm>
        <a:graphic>
          <a:graphicData uri="http://schemas.openxmlformats.org/drawingml/2006/chart">
            <c:chart xmlns:c="http://schemas.openxmlformats.org/drawingml/2006/chart" xmlns:r="http://schemas.openxmlformats.org/officeDocument/2006/relationships" r:id="rId3"/>
          </a:graphicData>
        </a:graphic>
      </p:graphicFrame>
      <p:sp>
        <p:nvSpPr>
          <p:cNvPr id="5" name="Dikdörtgen 4"/>
          <p:cNvSpPr/>
          <p:nvPr/>
        </p:nvSpPr>
        <p:spPr>
          <a:xfrm>
            <a:off x="6588224" y="1556792"/>
            <a:ext cx="2448272" cy="48965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endParaRPr lang="tr-TR" dirty="0">
              <a:solidFill>
                <a:schemeClr val="tx1"/>
              </a:solidFill>
              <a:latin typeface="Calibri" pitchFamily="34" charset="0"/>
            </a:endParaRPr>
          </a:p>
          <a:p>
            <a:r>
              <a:rPr lang="ru-RU" kern="0" dirty="0" smtClean="0">
                <a:solidFill>
                  <a:schemeClr val="tx1"/>
                </a:solidFill>
                <a:latin typeface="Calibri" pitchFamily="34" charset="0"/>
              </a:rPr>
              <a:t>Конкурсные </a:t>
            </a:r>
            <a:r>
              <a:rPr lang="ru-RU" kern="0" dirty="0">
                <a:solidFill>
                  <a:schemeClr val="tx1"/>
                </a:solidFill>
                <a:latin typeface="Calibri" pitchFamily="34" charset="0"/>
              </a:rPr>
              <a:t>процедуры следует использовать как можно </a:t>
            </a:r>
            <a:r>
              <a:rPr lang="ru-RU" kern="0" dirty="0" smtClean="0">
                <a:solidFill>
                  <a:schemeClr val="tx1"/>
                </a:solidFill>
                <a:latin typeface="Calibri" pitchFamily="34" charset="0"/>
              </a:rPr>
              <a:t>больше для повышения конкуренции </a:t>
            </a:r>
            <a:r>
              <a:rPr lang="ru-RU" kern="0" dirty="0">
                <a:solidFill>
                  <a:schemeClr val="tx1"/>
                </a:solidFill>
                <a:latin typeface="Calibri" pitchFamily="34" charset="0"/>
              </a:rPr>
              <a:t>и прозрачности. </a:t>
            </a:r>
          </a:p>
          <a:p>
            <a:pPr algn="just"/>
            <a:endParaRPr lang="ru-RU" kern="0" dirty="0">
              <a:solidFill>
                <a:schemeClr val="tx1"/>
              </a:solidFill>
              <a:latin typeface="Calibri" pitchFamily="34" charset="0"/>
            </a:endParaRPr>
          </a:p>
          <a:p>
            <a:r>
              <a:rPr lang="ru-RU" kern="0" dirty="0">
                <a:solidFill>
                  <a:schemeClr val="tx1"/>
                </a:solidFill>
                <a:latin typeface="Calibri" pitchFamily="34" charset="0"/>
              </a:rPr>
              <a:t>В 2013 году 93,28% всех государственных контрактов, подпадающих под действие закона о </a:t>
            </a:r>
            <a:r>
              <a:rPr lang="ru-RU" kern="0" dirty="0" err="1" smtClean="0">
                <a:solidFill>
                  <a:schemeClr val="tx1"/>
                </a:solidFill>
                <a:latin typeface="Calibri" pitchFamily="34" charset="0"/>
              </a:rPr>
              <a:t>госзакупках</a:t>
            </a:r>
            <a:r>
              <a:rPr lang="ru-RU" kern="0" dirty="0" smtClean="0">
                <a:solidFill>
                  <a:schemeClr val="tx1"/>
                </a:solidFill>
                <a:latin typeface="Calibri" pitchFamily="34" charset="0"/>
              </a:rPr>
              <a:t>, </a:t>
            </a:r>
            <a:r>
              <a:rPr lang="ru-RU" kern="0" dirty="0">
                <a:solidFill>
                  <a:schemeClr val="tx1"/>
                </a:solidFill>
                <a:latin typeface="Calibri" pitchFamily="34" charset="0"/>
              </a:rPr>
              <a:t>присуждаются с использованием конкурсных процедур.</a:t>
            </a:r>
            <a:endParaRPr lang="tr-TR" kern="0" dirty="0">
              <a:solidFill>
                <a:schemeClr val="tx1"/>
              </a:solidFill>
              <a:latin typeface="Calibri" pitchFamily="34" charset="0"/>
            </a:endParaRPr>
          </a:p>
          <a:p>
            <a:pPr algn="ctr"/>
            <a:endParaRPr lang="tr-TR" dirty="0">
              <a:solidFill>
                <a:schemeClr val="tx1"/>
              </a:solidFill>
              <a:latin typeface="Calibri" pitchFamily="34" charset="0"/>
            </a:endParaRPr>
          </a:p>
        </p:txBody>
      </p:sp>
      <p:sp>
        <p:nvSpPr>
          <p:cNvPr id="6" name="Rectangle 6"/>
          <p:cNvSpPr/>
          <p:nvPr/>
        </p:nvSpPr>
        <p:spPr>
          <a:xfrm>
            <a:off x="2339752" y="1134494"/>
            <a:ext cx="4032448" cy="422298"/>
          </a:xfrm>
          <a:prstGeom prst="rect">
            <a:avLst/>
          </a:prstGeom>
          <a:solidFill>
            <a:srgbClr val="FF28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smtClean="0"/>
              <a:t>Применение конкурсных процедур</a:t>
            </a:r>
            <a:endParaRPr lang="en-US" dirty="0"/>
          </a:p>
        </p:txBody>
      </p:sp>
    </p:spTree>
    <p:extLst>
      <p:ext uri="{BB962C8B-B14F-4D97-AF65-F5344CB8AC3E}">
        <p14:creationId xmlns:p14="http://schemas.microsoft.com/office/powerpoint/2010/main" val="2171465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0"/>
            <a:ext cx="8229600" cy="1143000"/>
          </a:xfrm>
        </p:spPr>
        <p:txBody>
          <a:bodyPr/>
          <a:lstStyle/>
          <a:p>
            <a:r>
              <a:rPr lang="ru-RU" b="1" dirty="0">
                <a:latin typeface="Calibri" pitchFamily="34" charset="0"/>
              </a:rPr>
              <a:t>Оценка эффективности</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63008618"/>
              </p:ext>
            </p:extLst>
          </p:nvPr>
        </p:nvGraphicFramePr>
        <p:xfrm>
          <a:off x="107504" y="1686508"/>
          <a:ext cx="5736499" cy="4277072"/>
        </p:xfrm>
        <a:graphic>
          <a:graphicData uri="http://schemas.openxmlformats.org/drawingml/2006/chart">
            <c:chart xmlns:c="http://schemas.openxmlformats.org/drawingml/2006/chart" xmlns:r="http://schemas.openxmlformats.org/officeDocument/2006/relationships" r:id="rId3"/>
          </a:graphicData>
        </a:graphic>
      </p:graphicFrame>
      <p:sp>
        <p:nvSpPr>
          <p:cNvPr id="5" name="Dikdörtgen 4"/>
          <p:cNvSpPr/>
          <p:nvPr/>
        </p:nvSpPr>
        <p:spPr>
          <a:xfrm>
            <a:off x="6193699" y="1134494"/>
            <a:ext cx="2842797" cy="54628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ru-RU" dirty="0" smtClean="0">
                <a:solidFill>
                  <a:schemeClr val="tx1"/>
                </a:solidFill>
                <a:latin typeface="Calibri" pitchFamily="34" charset="0"/>
              </a:rPr>
              <a:t>Средний </a:t>
            </a:r>
            <a:r>
              <a:rPr lang="ru-RU" dirty="0">
                <a:solidFill>
                  <a:schemeClr val="tx1"/>
                </a:solidFill>
                <a:latin typeface="Calibri" pitchFamily="34" charset="0"/>
              </a:rPr>
              <a:t>процент экономии должен быть как можно </a:t>
            </a:r>
            <a:r>
              <a:rPr lang="ru-RU" dirty="0" smtClean="0">
                <a:solidFill>
                  <a:schemeClr val="tx1"/>
                </a:solidFill>
                <a:latin typeface="Calibri" pitchFamily="34" charset="0"/>
              </a:rPr>
              <a:t>выше для достижения наилучшего </a:t>
            </a:r>
            <a:r>
              <a:rPr lang="ru-RU" dirty="0">
                <a:solidFill>
                  <a:schemeClr val="tx1"/>
                </a:solidFill>
                <a:latin typeface="Calibri" pitchFamily="34" charset="0"/>
              </a:rPr>
              <a:t>соотношения цены и качества. </a:t>
            </a:r>
            <a:endParaRPr lang="tr-TR" dirty="0">
              <a:solidFill>
                <a:schemeClr val="tx1"/>
              </a:solidFill>
              <a:latin typeface="Calibri" pitchFamily="34" charset="0"/>
            </a:endParaRPr>
          </a:p>
          <a:p>
            <a:endParaRPr lang="ru-RU" kern="0" dirty="0" smtClean="0">
              <a:solidFill>
                <a:schemeClr val="tx1"/>
              </a:solidFill>
              <a:latin typeface="Calibri" pitchFamily="34" charset="0"/>
            </a:endParaRPr>
          </a:p>
          <a:p>
            <a:r>
              <a:rPr lang="ru-RU" kern="0" dirty="0" smtClean="0">
                <a:solidFill>
                  <a:schemeClr val="tx1"/>
                </a:solidFill>
                <a:latin typeface="Calibri" pitchFamily="34" charset="0"/>
              </a:rPr>
              <a:t>В </a:t>
            </a:r>
            <a:r>
              <a:rPr lang="ru-RU" kern="0" dirty="0">
                <a:solidFill>
                  <a:schemeClr val="tx1"/>
                </a:solidFill>
                <a:latin typeface="Calibri" pitchFamily="34" charset="0"/>
              </a:rPr>
              <a:t>2013 году, по оценкам, соотношение </a:t>
            </a:r>
            <a:r>
              <a:rPr lang="ru-RU" kern="0" dirty="0" smtClean="0">
                <a:solidFill>
                  <a:schemeClr val="tx1"/>
                </a:solidFill>
                <a:latin typeface="Calibri" pitchFamily="34" charset="0"/>
              </a:rPr>
              <a:t>затрат к стоимости </a:t>
            </a:r>
            <a:r>
              <a:rPr lang="ru-RU" kern="0" dirty="0">
                <a:solidFill>
                  <a:schemeClr val="tx1"/>
                </a:solidFill>
                <a:latin typeface="Calibri" pitchFamily="34" charset="0"/>
              </a:rPr>
              <a:t>контракта составила 76%. </a:t>
            </a:r>
          </a:p>
          <a:p>
            <a:pPr algn="just"/>
            <a:endParaRPr lang="tr-TR" kern="0" dirty="0">
              <a:solidFill>
                <a:schemeClr val="tx1"/>
              </a:solidFill>
              <a:latin typeface="Calibri" pitchFamily="34" charset="0"/>
            </a:endParaRPr>
          </a:p>
          <a:p>
            <a:r>
              <a:rPr lang="ru-RU" kern="0" dirty="0">
                <a:solidFill>
                  <a:schemeClr val="tx1"/>
                </a:solidFill>
                <a:latin typeface="Calibri" pitchFamily="34" charset="0"/>
              </a:rPr>
              <a:t>График </a:t>
            </a:r>
            <a:r>
              <a:rPr lang="ru-RU" kern="0" dirty="0" smtClean="0">
                <a:solidFill>
                  <a:schemeClr val="tx1"/>
                </a:solidFill>
                <a:latin typeface="Calibri" pitchFamily="34" charset="0"/>
              </a:rPr>
              <a:t>показывает экономию средств, достигнутую вследствие использования </a:t>
            </a:r>
            <a:r>
              <a:rPr lang="ru-RU" kern="0" dirty="0">
                <a:solidFill>
                  <a:schemeClr val="tx1"/>
                </a:solidFill>
                <a:latin typeface="Calibri" pitchFamily="34" charset="0"/>
              </a:rPr>
              <a:t>конкурентных процедур</a:t>
            </a:r>
            <a:r>
              <a:rPr lang="ru-RU" kern="0" dirty="0" smtClean="0">
                <a:solidFill>
                  <a:schemeClr val="tx1"/>
                </a:solidFill>
                <a:latin typeface="Calibri" pitchFamily="34" charset="0"/>
              </a:rPr>
              <a:t>, на основе сравнения оценочной стоимости к стоимости контракта</a:t>
            </a:r>
            <a:endParaRPr lang="tr-TR" dirty="0">
              <a:solidFill>
                <a:schemeClr val="tx1"/>
              </a:solidFill>
              <a:latin typeface="Calibri" pitchFamily="34" charset="0"/>
            </a:endParaRPr>
          </a:p>
        </p:txBody>
      </p:sp>
      <p:sp>
        <p:nvSpPr>
          <p:cNvPr id="6" name="Rectangle 6"/>
          <p:cNvSpPr/>
          <p:nvPr/>
        </p:nvSpPr>
        <p:spPr>
          <a:xfrm>
            <a:off x="2195736" y="1134494"/>
            <a:ext cx="3853947" cy="422298"/>
          </a:xfrm>
          <a:prstGeom prst="rect">
            <a:avLst/>
          </a:prstGeom>
          <a:solidFill>
            <a:srgbClr val="FF28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smtClean="0"/>
              <a:t>Экономия средств</a:t>
            </a:r>
            <a:endParaRPr lang="en-US" dirty="0"/>
          </a:p>
        </p:txBody>
      </p:sp>
    </p:spTree>
    <p:extLst>
      <p:ext uri="{BB962C8B-B14F-4D97-AF65-F5344CB8AC3E}">
        <p14:creationId xmlns:p14="http://schemas.microsoft.com/office/powerpoint/2010/main" val="287341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0"/>
            <a:ext cx="8229600" cy="1143000"/>
          </a:xfrm>
        </p:spPr>
        <p:txBody>
          <a:bodyPr/>
          <a:lstStyle/>
          <a:p>
            <a:r>
              <a:rPr lang="ru-RU" b="1" dirty="0">
                <a:latin typeface="Calibri" pitchFamily="34" charset="0"/>
              </a:rPr>
              <a:t>Оценка эффективности</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14224894"/>
              </p:ext>
            </p:extLst>
          </p:nvPr>
        </p:nvGraphicFramePr>
        <p:xfrm>
          <a:off x="457200" y="1600200"/>
          <a:ext cx="5987008" cy="4349079"/>
        </p:xfrm>
        <a:graphic>
          <a:graphicData uri="http://schemas.openxmlformats.org/drawingml/2006/chart">
            <c:chart xmlns:c="http://schemas.openxmlformats.org/drawingml/2006/chart" xmlns:r="http://schemas.openxmlformats.org/officeDocument/2006/relationships" r:id="rId3"/>
          </a:graphicData>
        </a:graphic>
      </p:graphicFrame>
      <p:sp>
        <p:nvSpPr>
          <p:cNvPr id="5" name="Dikdörtgen 4"/>
          <p:cNvSpPr/>
          <p:nvPr/>
        </p:nvSpPr>
        <p:spPr>
          <a:xfrm>
            <a:off x="6444208" y="1772816"/>
            <a:ext cx="2448272" cy="48245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ru-RU" dirty="0" smtClean="0">
                <a:solidFill>
                  <a:schemeClr val="tx1"/>
                </a:solidFill>
                <a:latin typeface="Calibri" pitchFamily="34" charset="0"/>
              </a:rPr>
              <a:t>Применение электронных инструментов должно поощряться с целью повышения эффективности системы закупок.</a:t>
            </a:r>
            <a:endParaRPr lang="en-US" dirty="0">
              <a:solidFill>
                <a:schemeClr val="tx1"/>
              </a:solidFill>
              <a:latin typeface="Calibri" pitchFamily="34" charset="0"/>
            </a:endParaRPr>
          </a:p>
          <a:p>
            <a:pPr algn="just"/>
            <a:endParaRPr lang="tr-TR" dirty="0">
              <a:solidFill>
                <a:schemeClr val="tx1"/>
              </a:solidFill>
              <a:latin typeface="Calibri" pitchFamily="34" charset="0"/>
            </a:endParaRPr>
          </a:p>
          <a:p>
            <a:r>
              <a:rPr lang="ru-RU" dirty="0" smtClean="0">
                <a:solidFill>
                  <a:schemeClr val="tx1"/>
                </a:solidFill>
                <a:latin typeface="Calibri" panose="020F0502020204030204" pitchFamily="34" charset="0"/>
              </a:rPr>
              <a:t>График демонстрирует, что субъекты экономической деятельности довольно часто прибегают к использованию ЭПГЗ</a:t>
            </a:r>
            <a:endParaRPr lang="tr-TR" dirty="0">
              <a:solidFill>
                <a:schemeClr val="tx1"/>
              </a:solidFill>
              <a:latin typeface="Calibri" pitchFamily="34" charset="0"/>
            </a:endParaRPr>
          </a:p>
        </p:txBody>
      </p:sp>
      <p:sp>
        <p:nvSpPr>
          <p:cNvPr id="6" name="Rectangle 6"/>
          <p:cNvSpPr/>
          <p:nvPr/>
        </p:nvSpPr>
        <p:spPr>
          <a:xfrm>
            <a:off x="467544" y="1134494"/>
            <a:ext cx="6696744" cy="494306"/>
          </a:xfrm>
          <a:prstGeom prst="rect">
            <a:avLst/>
          </a:prstGeom>
          <a:solidFill>
            <a:srgbClr val="FF28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smtClean="0"/>
              <a:t>Использование ЭПГЗ субъектами экономической деятельности для получения тендерной документации</a:t>
            </a:r>
            <a:endParaRPr lang="en-US" dirty="0"/>
          </a:p>
        </p:txBody>
      </p:sp>
    </p:spTree>
    <p:extLst>
      <p:ext uri="{BB962C8B-B14F-4D97-AF65-F5344CB8AC3E}">
        <p14:creationId xmlns:p14="http://schemas.microsoft.com/office/powerpoint/2010/main" val="1069620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0"/>
            <a:ext cx="8229600" cy="1143000"/>
          </a:xfrm>
        </p:spPr>
        <p:txBody>
          <a:bodyPr/>
          <a:lstStyle/>
          <a:p>
            <a:r>
              <a:rPr lang="ru-RU" b="1" dirty="0">
                <a:latin typeface="Calibri" pitchFamily="34" charset="0"/>
              </a:rPr>
              <a:t>Оценка эффективности</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721883483"/>
              </p:ext>
            </p:extLst>
          </p:nvPr>
        </p:nvGraphicFramePr>
        <p:xfrm>
          <a:off x="457200" y="1600200"/>
          <a:ext cx="5987008" cy="4349079"/>
        </p:xfrm>
        <a:graphic>
          <a:graphicData uri="http://schemas.openxmlformats.org/drawingml/2006/chart">
            <c:chart xmlns:c="http://schemas.openxmlformats.org/drawingml/2006/chart" xmlns:r="http://schemas.openxmlformats.org/officeDocument/2006/relationships" r:id="rId3"/>
          </a:graphicData>
        </a:graphic>
      </p:graphicFrame>
      <p:sp>
        <p:nvSpPr>
          <p:cNvPr id="5" name="Dikdörtgen 4"/>
          <p:cNvSpPr/>
          <p:nvPr/>
        </p:nvSpPr>
        <p:spPr>
          <a:xfrm>
            <a:off x="6444208" y="1988840"/>
            <a:ext cx="2448272" cy="38884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ru-RU" dirty="0" smtClean="0">
                <a:solidFill>
                  <a:schemeClr val="tx1"/>
                </a:solidFill>
                <a:latin typeface="Calibri" pitchFamily="34" charset="0"/>
              </a:rPr>
              <a:t>Средний </a:t>
            </a:r>
            <a:r>
              <a:rPr lang="ru-RU" dirty="0">
                <a:solidFill>
                  <a:schemeClr val="tx1"/>
                </a:solidFill>
                <a:latin typeface="Calibri" pitchFamily="34" charset="0"/>
              </a:rPr>
              <a:t>уровень участия в государственных закупках должен быть </a:t>
            </a:r>
            <a:r>
              <a:rPr lang="ru-RU" dirty="0" smtClean="0">
                <a:solidFill>
                  <a:schemeClr val="tx1"/>
                </a:solidFill>
                <a:latin typeface="Calibri" pitchFamily="34" charset="0"/>
              </a:rPr>
              <a:t>максимально высоким для </a:t>
            </a:r>
            <a:r>
              <a:rPr lang="ru-RU" dirty="0">
                <a:solidFill>
                  <a:schemeClr val="tx1"/>
                </a:solidFill>
                <a:latin typeface="Calibri" pitchFamily="34" charset="0"/>
              </a:rPr>
              <a:t>обеспечения конкуренции. </a:t>
            </a:r>
            <a:endParaRPr lang="tr-TR" dirty="0">
              <a:solidFill>
                <a:schemeClr val="tx1"/>
              </a:solidFill>
              <a:latin typeface="Calibri" pitchFamily="34" charset="0"/>
            </a:endParaRPr>
          </a:p>
          <a:p>
            <a:endParaRPr lang="tr-TR" kern="0" dirty="0">
              <a:solidFill>
                <a:schemeClr val="tx1"/>
              </a:solidFill>
              <a:latin typeface="Calibri" pitchFamily="34" charset="0"/>
            </a:endParaRPr>
          </a:p>
          <a:p>
            <a:r>
              <a:rPr lang="ru-RU" dirty="0" smtClean="0">
                <a:solidFill>
                  <a:schemeClr val="tx1"/>
                </a:solidFill>
                <a:latin typeface="Calibri" pitchFamily="34" charset="0"/>
              </a:rPr>
              <a:t>В </a:t>
            </a:r>
            <a:r>
              <a:rPr lang="ru-RU" dirty="0">
                <a:solidFill>
                  <a:schemeClr val="tx1"/>
                </a:solidFill>
                <a:latin typeface="Calibri" pitchFamily="34" charset="0"/>
              </a:rPr>
              <a:t>2013 году среднее количество тендеров </a:t>
            </a:r>
            <a:r>
              <a:rPr lang="ru-RU" dirty="0" smtClean="0">
                <a:solidFill>
                  <a:schemeClr val="tx1"/>
                </a:solidFill>
                <a:latin typeface="Calibri" pitchFamily="34" charset="0"/>
              </a:rPr>
              <a:t>на</a:t>
            </a:r>
            <a:r>
              <a:rPr lang="en-US" dirty="0" smtClean="0">
                <a:solidFill>
                  <a:schemeClr val="tx1"/>
                </a:solidFill>
                <a:latin typeface="Calibri" pitchFamily="34" charset="0"/>
              </a:rPr>
              <a:t> </a:t>
            </a:r>
            <a:r>
              <a:rPr lang="ru-RU" dirty="0" smtClean="0">
                <a:solidFill>
                  <a:schemeClr val="tx1"/>
                </a:solidFill>
                <a:latin typeface="Calibri" pitchFamily="34" charset="0"/>
              </a:rPr>
              <a:t>государственные заказы составило 4,21</a:t>
            </a:r>
            <a:r>
              <a:rPr lang="ru-RU" dirty="0">
                <a:solidFill>
                  <a:schemeClr val="tx1"/>
                </a:solidFill>
                <a:latin typeface="Calibri" pitchFamily="34" charset="0"/>
              </a:rPr>
              <a:t>.</a:t>
            </a:r>
            <a:endParaRPr lang="en-US" dirty="0">
              <a:solidFill>
                <a:schemeClr val="tx1"/>
              </a:solidFill>
              <a:latin typeface="Calibri" pitchFamily="34" charset="0"/>
            </a:endParaRPr>
          </a:p>
          <a:p>
            <a:pPr algn="just"/>
            <a:endParaRPr lang="tr-TR" dirty="0">
              <a:solidFill>
                <a:schemeClr val="tx1"/>
              </a:solidFill>
              <a:latin typeface="Calibri" pitchFamily="34" charset="0"/>
            </a:endParaRPr>
          </a:p>
          <a:p>
            <a:pPr algn="ctr"/>
            <a:endParaRPr lang="tr-TR" dirty="0">
              <a:solidFill>
                <a:schemeClr val="tx1"/>
              </a:solidFill>
              <a:latin typeface="Calibri" pitchFamily="34" charset="0"/>
            </a:endParaRPr>
          </a:p>
        </p:txBody>
      </p:sp>
      <p:sp>
        <p:nvSpPr>
          <p:cNvPr id="6" name="Rectangle 6"/>
          <p:cNvSpPr/>
          <p:nvPr/>
        </p:nvSpPr>
        <p:spPr>
          <a:xfrm>
            <a:off x="2123728" y="1134494"/>
            <a:ext cx="3853947" cy="422298"/>
          </a:xfrm>
          <a:prstGeom prst="rect">
            <a:avLst/>
          </a:prstGeom>
          <a:solidFill>
            <a:srgbClr val="FF28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smtClean="0"/>
              <a:t>Средний уровень участия</a:t>
            </a:r>
            <a:endParaRPr lang="en-US" dirty="0"/>
          </a:p>
        </p:txBody>
      </p:sp>
    </p:spTree>
    <p:extLst>
      <p:ext uri="{BB962C8B-B14F-4D97-AF65-F5344CB8AC3E}">
        <p14:creationId xmlns:p14="http://schemas.microsoft.com/office/powerpoint/2010/main" val="3436756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0"/>
            <a:ext cx="8229600" cy="1143000"/>
          </a:xfrm>
        </p:spPr>
        <p:txBody>
          <a:bodyPr/>
          <a:lstStyle/>
          <a:p>
            <a:r>
              <a:rPr lang="ru-RU" b="1" dirty="0">
                <a:latin typeface="Calibri" pitchFamily="34" charset="0"/>
              </a:rPr>
              <a:t>Оценка эффективности</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04534470"/>
              </p:ext>
            </p:extLst>
          </p:nvPr>
        </p:nvGraphicFramePr>
        <p:xfrm>
          <a:off x="251520" y="1772816"/>
          <a:ext cx="5256584" cy="4277071"/>
        </p:xfrm>
        <a:graphic>
          <a:graphicData uri="http://schemas.openxmlformats.org/drawingml/2006/chart">
            <c:chart xmlns:c="http://schemas.openxmlformats.org/drawingml/2006/chart" xmlns:r="http://schemas.openxmlformats.org/officeDocument/2006/relationships" r:id="rId3"/>
          </a:graphicData>
        </a:graphic>
      </p:graphicFrame>
      <p:sp>
        <p:nvSpPr>
          <p:cNvPr id="5" name="Dikdörtgen 4"/>
          <p:cNvSpPr/>
          <p:nvPr/>
        </p:nvSpPr>
        <p:spPr>
          <a:xfrm>
            <a:off x="5652120" y="1582496"/>
            <a:ext cx="3384376" cy="50148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ru-RU" dirty="0" smtClean="0">
                <a:solidFill>
                  <a:schemeClr val="tx1"/>
                </a:solidFill>
                <a:latin typeface="Calibri" pitchFamily="34" charset="0"/>
              </a:rPr>
              <a:t>Эффективная система рассмотрения жалоб и </a:t>
            </a:r>
            <a:r>
              <a:rPr lang="ru-RU" dirty="0">
                <a:solidFill>
                  <a:schemeClr val="tx1"/>
                </a:solidFill>
                <a:latin typeface="Calibri" pitchFamily="34" charset="0"/>
              </a:rPr>
              <a:t>правовой защиты </a:t>
            </a:r>
            <a:r>
              <a:rPr lang="ru-RU" dirty="0" smtClean="0">
                <a:solidFill>
                  <a:schemeClr val="tx1"/>
                </a:solidFill>
                <a:latin typeface="Calibri" pitchFamily="34" charset="0"/>
              </a:rPr>
              <a:t>должна </a:t>
            </a:r>
            <a:r>
              <a:rPr lang="ru-RU" dirty="0">
                <a:solidFill>
                  <a:schemeClr val="tx1"/>
                </a:solidFill>
                <a:latin typeface="Calibri" pitchFamily="34" charset="0"/>
              </a:rPr>
              <a:t>быть создана для </a:t>
            </a:r>
            <a:r>
              <a:rPr lang="ru-RU" dirty="0" smtClean="0">
                <a:solidFill>
                  <a:schemeClr val="tx1"/>
                </a:solidFill>
                <a:latin typeface="Calibri" pitchFamily="34" charset="0"/>
              </a:rPr>
              <a:t>того чтобы обеспечить соблюдение требований органами, заключающими контракты. </a:t>
            </a:r>
          </a:p>
          <a:p>
            <a:pPr algn="just"/>
            <a:endParaRPr lang="ru-RU" dirty="0" smtClean="0">
              <a:solidFill>
                <a:schemeClr val="tx1"/>
              </a:solidFill>
              <a:latin typeface="Calibri" pitchFamily="34" charset="0"/>
            </a:endParaRPr>
          </a:p>
          <a:p>
            <a:r>
              <a:rPr lang="ru-RU" dirty="0" smtClean="0">
                <a:solidFill>
                  <a:schemeClr val="tx1"/>
                </a:solidFill>
                <a:latin typeface="Calibri" pitchFamily="34" charset="0"/>
              </a:rPr>
              <a:t>В </a:t>
            </a:r>
            <a:r>
              <a:rPr lang="ru-RU" dirty="0">
                <a:solidFill>
                  <a:schemeClr val="tx1"/>
                </a:solidFill>
                <a:latin typeface="Calibri" pitchFamily="34" charset="0"/>
              </a:rPr>
              <a:t>2013 году 95,64% государственных </a:t>
            </a:r>
            <a:r>
              <a:rPr lang="ru-RU" dirty="0" smtClean="0">
                <a:solidFill>
                  <a:schemeClr val="tx1"/>
                </a:solidFill>
                <a:latin typeface="Calibri" pitchFamily="34" charset="0"/>
              </a:rPr>
              <a:t>заказов были присуждены без каких-либо споров.</a:t>
            </a:r>
          </a:p>
          <a:p>
            <a:pPr algn="just"/>
            <a:endParaRPr lang="ru-RU" dirty="0">
              <a:solidFill>
                <a:schemeClr val="tx1"/>
              </a:solidFill>
              <a:latin typeface="Calibri" pitchFamily="34" charset="0"/>
            </a:endParaRPr>
          </a:p>
          <a:p>
            <a:r>
              <a:rPr lang="ru-RU" dirty="0">
                <a:solidFill>
                  <a:schemeClr val="tx1"/>
                </a:solidFill>
                <a:latin typeface="Calibri" pitchFamily="34" charset="0"/>
              </a:rPr>
              <a:t>Общее количество </a:t>
            </a:r>
            <a:r>
              <a:rPr lang="ru-RU" dirty="0" smtClean="0">
                <a:solidFill>
                  <a:schemeClr val="tx1"/>
                </a:solidFill>
                <a:latin typeface="Calibri" pitchFamily="34" charset="0"/>
              </a:rPr>
              <a:t>жалоб составило 5,093</a:t>
            </a:r>
            <a:r>
              <a:rPr lang="ru-RU" dirty="0">
                <a:solidFill>
                  <a:schemeClr val="tx1"/>
                </a:solidFill>
                <a:latin typeface="Calibri" pitchFamily="34" charset="0"/>
              </a:rPr>
              <a:t>, </a:t>
            </a:r>
            <a:r>
              <a:rPr lang="ru-RU" dirty="0" smtClean="0">
                <a:solidFill>
                  <a:schemeClr val="tx1"/>
                </a:solidFill>
                <a:latin typeface="Calibri" pitchFamily="34" charset="0"/>
              </a:rPr>
              <a:t>что в свою очередь </a:t>
            </a:r>
            <a:r>
              <a:rPr lang="ru-RU" dirty="0">
                <a:solidFill>
                  <a:schemeClr val="tx1"/>
                </a:solidFill>
                <a:latin typeface="Calibri" pitchFamily="34" charset="0"/>
              </a:rPr>
              <a:t>составляет 4,36% от всех контрактов, которые могут быть обжалованы в 2013 году</a:t>
            </a:r>
            <a:r>
              <a:rPr lang="ru-RU" dirty="0" smtClean="0">
                <a:solidFill>
                  <a:schemeClr val="tx1"/>
                </a:solidFill>
                <a:latin typeface="Calibri" pitchFamily="34" charset="0"/>
              </a:rPr>
              <a:t>.</a:t>
            </a:r>
            <a:endParaRPr lang="tr-TR" dirty="0">
              <a:solidFill>
                <a:schemeClr val="tx1"/>
              </a:solidFill>
              <a:latin typeface="Calibri" pitchFamily="34" charset="0"/>
            </a:endParaRPr>
          </a:p>
        </p:txBody>
      </p:sp>
      <p:sp>
        <p:nvSpPr>
          <p:cNvPr id="6" name="Rectangle 6"/>
          <p:cNvSpPr/>
          <p:nvPr/>
        </p:nvSpPr>
        <p:spPr>
          <a:xfrm>
            <a:off x="2123728" y="1134494"/>
            <a:ext cx="3853947" cy="422298"/>
          </a:xfrm>
          <a:prstGeom prst="rect">
            <a:avLst/>
          </a:prstGeom>
          <a:solidFill>
            <a:srgbClr val="FF28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smtClean="0"/>
              <a:t>Количество жалоб в адрес УГЗ</a:t>
            </a:r>
            <a:endParaRPr lang="en-US" dirty="0"/>
          </a:p>
        </p:txBody>
      </p:sp>
    </p:spTree>
    <p:extLst>
      <p:ext uri="{BB962C8B-B14F-4D97-AF65-F5344CB8AC3E}">
        <p14:creationId xmlns:p14="http://schemas.microsoft.com/office/powerpoint/2010/main" val="203022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a:ln>
            <a:noFill/>
          </a:ln>
        </p:spPr>
        <p:txBody>
          <a:bodyPr/>
          <a:lstStyle/>
          <a:p>
            <a:r>
              <a:rPr lang="ru-RU" b="1" dirty="0" smtClean="0">
                <a:solidFill>
                  <a:schemeClr val="tx1"/>
                </a:solidFill>
                <a:latin typeface="Calibri" pitchFamily="34" charset="0"/>
              </a:rPr>
              <a:t>Повестка дня</a:t>
            </a:r>
            <a:endParaRPr lang="en-US" b="1" dirty="0">
              <a:solidFill>
                <a:schemeClr val="tx1"/>
              </a:solidFill>
              <a:latin typeface="Calibri" pitchFamily="34" charset="0"/>
            </a:endParaRPr>
          </a:p>
        </p:txBody>
      </p:sp>
      <p:graphicFrame>
        <p:nvGraphicFramePr>
          <p:cNvPr id="2" name="Diagram 1"/>
          <p:cNvGraphicFramePr/>
          <p:nvPr>
            <p:extLst>
              <p:ext uri="{D42A27DB-BD31-4B8C-83A1-F6EECF244321}">
                <p14:modId xmlns:p14="http://schemas.microsoft.com/office/powerpoint/2010/main" val="3882120636"/>
              </p:ext>
            </p:extLst>
          </p:nvPr>
        </p:nvGraphicFramePr>
        <p:xfrm>
          <a:off x="457200" y="1124744"/>
          <a:ext cx="850728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0"/>
            <a:ext cx="8229600" cy="1143000"/>
          </a:xfrm>
        </p:spPr>
        <p:txBody>
          <a:bodyPr/>
          <a:lstStyle/>
          <a:p>
            <a:r>
              <a:rPr lang="ru-RU" b="1" dirty="0">
                <a:latin typeface="Calibri" pitchFamily="34" charset="0"/>
              </a:rPr>
              <a:t>Оценка эффективности</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580431698"/>
              </p:ext>
            </p:extLst>
          </p:nvPr>
        </p:nvGraphicFramePr>
        <p:xfrm>
          <a:off x="457200" y="1600200"/>
          <a:ext cx="5987008" cy="4997152"/>
        </p:xfrm>
        <a:graphic>
          <a:graphicData uri="http://schemas.openxmlformats.org/drawingml/2006/chart">
            <c:chart xmlns:c="http://schemas.openxmlformats.org/drawingml/2006/chart" xmlns:r="http://schemas.openxmlformats.org/officeDocument/2006/relationships" r:id="rId3"/>
          </a:graphicData>
        </a:graphic>
      </p:graphicFrame>
      <p:sp>
        <p:nvSpPr>
          <p:cNvPr id="5" name="Dikdörtgen 4"/>
          <p:cNvSpPr/>
          <p:nvPr/>
        </p:nvSpPr>
        <p:spPr>
          <a:xfrm>
            <a:off x="6588224" y="1268760"/>
            <a:ext cx="2304256" cy="51125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endParaRPr lang="tr-TR" dirty="0" smtClean="0">
              <a:latin typeface="Calibri" pitchFamily="34" charset="0"/>
            </a:endParaRPr>
          </a:p>
          <a:p>
            <a:r>
              <a:rPr lang="ru-RU" dirty="0" smtClean="0">
                <a:solidFill>
                  <a:schemeClr val="tx1"/>
                </a:solidFill>
                <a:latin typeface="Calibri" pitchFamily="34" charset="0"/>
              </a:rPr>
              <a:t>График демонстрирует </a:t>
            </a:r>
            <a:r>
              <a:rPr lang="ru-RU" dirty="0">
                <a:solidFill>
                  <a:schemeClr val="tx1"/>
                </a:solidFill>
                <a:latin typeface="Calibri" pitchFamily="34" charset="0"/>
              </a:rPr>
              <a:t>статистику решений по жалобам, </a:t>
            </a:r>
            <a:r>
              <a:rPr lang="ru-RU" dirty="0" smtClean="0">
                <a:solidFill>
                  <a:schemeClr val="tx1"/>
                </a:solidFill>
                <a:latin typeface="Calibri" pitchFamily="34" charset="0"/>
              </a:rPr>
              <a:t>принимаемым УГЗ.</a:t>
            </a:r>
            <a:endParaRPr lang="tr-TR" dirty="0" smtClean="0">
              <a:solidFill>
                <a:schemeClr val="tx1"/>
              </a:solidFill>
              <a:latin typeface="Calibri" pitchFamily="34" charset="0"/>
            </a:endParaRPr>
          </a:p>
          <a:p>
            <a:pPr algn="just"/>
            <a:endParaRPr lang="tr-TR" dirty="0">
              <a:solidFill>
                <a:schemeClr val="tx1"/>
              </a:solidFill>
              <a:latin typeface="Calibri" pitchFamily="34" charset="0"/>
            </a:endParaRPr>
          </a:p>
          <a:p>
            <a:r>
              <a:rPr lang="ru-RU" dirty="0" smtClean="0">
                <a:solidFill>
                  <a:schemeClr val="tx1"/>
                </a:solidFill>
                <a:latin typeface="Calibri" pitchFamily="34" charset="0"/>
              </a:rPr>
              <a:t>УГЗ рассматривает и принимает решения по жалобам в течение 20 дней с момента получения всех необходимых документов</a:t>
            </a:r>
            <a:r>
              <a:rPr lang="tr-TR" dirty="0" smtClean="0">
                <a:solidFill>
                  <a:schemeClr val="tx1"/>
                </a:solidFill>
                <a:latin typeface="Calibri" pitchFamily="34" charset="0"/>
              </a:rPr>
              <a:t>.</a:t>
            </a:r>
          </a:p>
          <a:p>
            <a:pPr algn="just"/>
            <a:endParaRPr lang="tr-TR" dirty="0">
              <a:solidFill>
                <a:schemeClr val="tx1"/>
              </a:solidFill>
              <a:latin typeface="Calibri" pitchFamily="34" charset="0"/>
            </a:endParaRPr>
          </a:p>
          <a:p>
            <a:r>
              <a:rPr lang="ru-RU" dirty="0" smtClean="0">
                <a:solidFill>
                  <a:schemeClr val="tx1"/>
                </a:solidFill>
                <a:latin typeface="Calibri" pitchFamily="34" charset="0"/>
              </a:rPr>
              <a:t>В </a:t>
            </a:r>
            <a:r>
              <a:rPr lang="tr-TR" dirty="0" smtClean="0">
                <a:solidFill>
                  <a:schemeClr val="tx1"/>
                </a:solidFill>
                <a:latin typeface="Calibri" pitchFamily="34" charset="0"/>
              </a:rPr>
              <a:t>2012 </a:t>
            </a:r>
            <a:r>
              <a:rPr lang="ru-RU" dirty="0" smtClean="0">
                <a:solidFill>
                  <a:schemeClr val="tx1"/>
                </a:solidFill>
                <a:latin typeface="Calibri" pitchFamily="34" charset="0"/>
              </a:rPr>
              <a:t>и </a:t>
            </a:r>
            <a:r>
              <a:rPr lang="tr-TR" dirty="0" smtClean="0">
                <a:solidFill>
                  <a:schemeClr val="tx1"/>
                </a:solidFill>
                <a:latin typeface="Calibri" pitchFamily="34" charset="0"/>
              </a:rPr>
              <a:t>2013</a:t>
            </a:r>
            <a:r>
              <a:rPr lang="ru-RU" dirty="0" smtClean="0">
                <a:solidFill>
                  <a:schemeClr val="tx1"/>
                </a:solidFill>
                <a:latin typeface="Calibri" pitchFamily="34" charset="0"/>
              </a:rPr>
              <a:t> гг. было отклонено больше половины жалоб</a:t>
            </a:r>
            <a:r>
              <a:rPr lang="tr-TR" dirty="0" smtClean="0">
                <a:solidFill>
                  <a:schemeClr val="tx1"/>
                </a:solidFill>
                <a:latin typeface="Calibri" pitchFamily="34" charset="0"/>
              </a:rPr>
              <a:t>.</a:t>
            </a:r>
            <a:endParaRPr lang="tr-TR" dirty="0">
              <a:solidFill>
                <a:schemeClr val="tx1"/>
              </a:solidFill>
              <a:latin typeface="Calibri" pitchFamily="34" charset="0"/>
            </a:endParaRPr>
          </a:p>
          <a:p>
            <a:pPr algn="just"/>
            <a:endParaRPr lang="tr-TR" kern="0" dirty="0" smtClean="0">
              <a:solidFill>
                <a:schemeClr val="tx1"/>
              </a:solidFill>
              <a:latin typeface="Calibri" pitchFamily="34" charset="0"/>
            </a:endParaRPr>
          </a:p>
        </p:txBody>
      </p:sp>
      <p:sp>
        <p:nvSpPr>
          <p:cNvPr id="6" name="Rectangle 6"/>
          <p:cNvSpPr/>
          <p:nvPr/>
        </p:nvSpPr>
        <p:spPr>
          <a:xfrm>
            <a:off x="2195736" y="1134494"/>
            <a:ext cx="3853947" cy="422298"/>
          </a:xfrm>
          <a:prstGeom prst="rect">
            <a:avLst/>
          </a:prstGeom>
          <a:solidFill>
            <a:srgbClr val="FF28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smtClean="0"/>
              <a:t>Решения УГЗ</a:t>
            </a:r>
            <a:endParaRPr lang="en-US" dirty="0"/>
          </a:p>
        </p:txBody>
      </p:sp>
    </p:spTree>
    <p:extLst>
      <p:ext uri="{BB962C8B-B14F-4D97-AF65-F5344CB8AC3E}">
        <p14:creationId xmlns:p14="http://schemas.microsoft.com/office/powerpoint/2010/main" val="2410330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0"/>
            <a:ext cx="8229600" cy="1143000"/>
          </a:xfrm>
        </p:spPr>
        <p:txBody>
          <a:bodyPr/>
          <a:lstStyle/>
          <a:p>
            <a:r>
              <a:rPr lang="ru-RU" b="1" dirty="0">
                <a:latin typeface="Calibri" pitchFamily="34" charset="0"/>
              </a:rPr>
              <a:t>Оценка эффективности</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908957612"/>
              </p:ext>
            </p:extLst>
          </p:nvPr>
        </p:nvGraphicFramePr>
        <p:xfrm>
          <a:off x="457200" y="1600200"/>
          <a:ext cx="5626968" cy="4349079"/>
        </p:xfrm>
        <a:graphic>
          <a:graphicData uri="http://schemas.openxmlformats.org/drawingml/2006/chart">
            <c:chart xmlns:c="http://schemas.openxmlformats.org/drawingml/2006/chart" xmlns:r="http://schemas.openxmlformats.org/officeDocument/2006/relationships" r:id="rId3"/>
          </a:graphicData>
        </a:graphic>
      </p:graphicFrame>
      <p:sp>
        <p:nvSpPr>
          <p:cNvPr id="5" name="Dikdörtgen 4"/>
          <p:cNvSpPr/>
          <p:nvPr/>
        </p:nvSpPr>
        <p:spPr>
          <a:xfrm>
            <a:off x="6300191" y="1556792"/>
            <a:ext cx="2736305" cy="48867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endParaRPr lang="tr-TR" dirty="0" smtClean="0">
              <a:latin typeface="Calibri" pitchFamily="34" charset="0"/>
            </a:endParaRPr>
          </a:p>
          <a:p>
            <a:r>
              <a:rPr lang="ru-RU" dirty="0">
                <a:solidFill>
                  <a:schemeClr val="tx1"/>
                </a:solidFill>
                <a:latin typeface="Calibri" pitchFamily="34" charset="0"/>
              </a:rPr>
              <a:t>График демонстрирует </a:t>
            </a:r>
            <a:r>
              <a:rPr lang="ru-RU" dirty="0" smtClean="0">
                <a:solidFill>
                  <a:schemeClr val="tx1"/>
                </a:solidFill>
                <a:latin typeface="Calibri" pitchFamily="34" charset="0"/>
              </a:rPr>
              <a:t>статистику количества решений УГЗ, которые были обжалованы в суде, а также результатов судебных процессов</a:t>
            </a:r>
            <a:r>
              <a:rPr lang="tr-TR" dirty="0" smtClean="0">
                <a:solidFill>
                  <a:schemeClr val="tx1"/>
                </a:solidFill>
                <a:latin typeface="Calibri" pitchFamily="34" charset="0"/>
              </a:rPr>
              <a:t>.</a:t>
            </a:r>
            <a:r>
              <a:rPr lang="ru-RU" dirty="0" smtClean="0">
                <a:solidFill>
                  <a:schemeClr val="tx1"/>
                </a:solidFill>
                <a:latin typeface="Calibri" pitchFamily="34" charset="0"/>
              </a:rPr>
              <a:t> </a:t>
            </a:r>
            <a:endParaRPr lang="tr-TR" dirty="0">
              <a:solidFill>
                <a:schemeClr val="tx1"/>
              </a:solidFill>
              <a:latin typeface="Calibri" pitchFamily="34" charset="0"/>
            </a:endParaRPr>
          </a:p>
          <a:p>
            <a:endParaRPr lang="tr-TR" dirty="0">
              <a:solidFill>
                <a:schemeClr val="tx1"/>
              </a:solidFill>
              <a:latin typeface="Calibri" pitchFamily="34" charset="0"/>
            </a:endParaRPr>
          </a:p>
          <a:p>
            <a:r>
              <a:rPr lang="ru-RU" kern="0" dirty="0" smtClean="0">
                <a:solidFill>
                  <a:schemeClr val="tx1"/>
                </a:solidFill>
                <a:latin typeface="Calibri" pitchFamily="34" charset="0"/>
              </a:rPr>
              <a:t>В </a:t>
            </a:r>
            <a:r>
              <a:rPr lang="ru-RU" kern="0" dirty="0">
                <a:solidFill>
                  <a:schemeClr val="tx1"/>
                </a:solidFill>
                <a:latin typeface="Calibri" pitchFamily="34" charset="0"/>
              </a:rPr>
              <a:t>2013 </a:t>
            </a:r>
            <a:r>
              <a:rPr lang="ru-RU" kern="0" dirty="0" smtClean="0">
                <a:solidFill>
                  <a:schemeClr val="tx1"/>
                </a:solidFill>
                <a:latin typeface="Calibri" pitchFamily="34" charset="0"/>
              </a:rPr>
              <a:t>г. </a:t>
            </a:r>
            <a:r>
              <a:rPr lang="ru-RU" kern="0" dirty="0">
                <a:solidFill>
                  <a:schemeClr val="tx1"/>
                </a:solidFill>
                <a:latin typeface="Calibri" pitchFamily="34" charset="0"/>
              </a:rPr>
              <a:t>84,66% </a:t>
            </a:r>
            <a:r>
              <a:rPr lang="ru-RU" kern="0" dirty="0" smtClean="0">
                <a:solidFill>
                  <a:schemeClr val="tx1"/>
                </a:solidFill>
                <a:latin typeface="Calibri" pitchFamily="34" charset="0"/>
              </a:rPr>
              <a:t>решений УГЗ не </a:t>
            </a:r>
            <a:r>
              <a:rPr lang="ru-RU" kern="0" dirty="0">
                <a:solidFill>
                  <a:schemeClr val="tx1"/>
                </a:solidFill>
                <a:latin typeface="Calibri" pitchFamily="34" charset="0"/>
              </a:rPr>
              <a:t>было оспорено в </a:t>
            </a:r>
            <a:r>
              <a:rPr lang="ru-RU" kern="0" dirty="0" smtClean="0">
                <a:solidFill>
                  <a:schemeClr val="tx1"/>
                </a:solidFill>
                <a:latin typeface="Calibri" pitchFamily="34" charset="0"/>
              </a:rPr>
              <a:t>судах. Это показывает</a:t>
            </a:r>
            <a:r>
              <a:rPr lang="ru-RU" kern="0" dirty="0">
                <a:solidFill>
                  <a:schemeClr val="tx1"/>
                </a:solidFill>
                <a:latin typeface="Calibri" pitchFamily="34" charset="0"/>
              </a:rPr>
              <a:t>, что подавляющее большинство заинтересованных сторон </a:t>
            </a:r>
            <a:r>
              <a:rPr lang="ru-RU" kern="0">
                <a:solidFill>
                  <a:schemeClr val="tx1"/>
                </a:solidFill>
                <a:latin typeface="Calibri" pitchFamily="34" charset="0"/>
              </a:rPr>
              <a:t>удовлетворены </a:t>
            </a:r>
            <a:r>
              <a:rPr lang="ru-RU" kern="0" smtClean="0">
                <a:solidFill>
                  <a:schemeClr val="tx1"/>
                </a:solidFill>
                <a:latin typeface="Calibri" pitchFamily="34" charset="0"/>
              </a:rPr>
              <a:t>результатами </a:t>
            </a:r>
            <a:r>
              <a:rPr lang="ru-RU" kern="0" dirty="0">
                <a:solidFill>
                  <a:schemeClr val="tx1"/>
                </a:solidFill>
                <a:latin typeface="Calibri" pitchFamily="34" charset="0"/>
              </a:rPr>
              <a:t>рассмотрения </a:t>
            </a:r>
            <a:r>
              <a:rPr lang="ru-RU" kern="0" dirty="0" smtClean="0">
                <a:solidFill>
                  <a:schemeClr val="tx1"/>
                </a:solidFill>
                <a:latin typeface="Calibri" pitchFamily="34" charset="0"/>
              </a:rPr>
              <a:t>жалоб со стороны УГЗ.</a:t>
            </a:r>
            <a:endParaRPr lang="tr-TR" kern="0" dirty="0" smtClean="0">
              <a:solidFill>
                <a:schemeClr val="tx1"/>
              </a:solidFill>
              <a:latin typeface="Calibri" pitchFamily="34" charset="0"/>
            </a:endParaRPr>
          </a:p>
        </p:txBody>
      </p:sp>
      <p:sp>
        <p:nvSpPr>
          <p:cNvPr id="6" name="Rectangle 6"/>
          <p:cNvSpPr/>
          <p:nvPr/>
        </p:nvSpPr>
        <p:spPr>
          <a:xfrm>
            <a:off x="1619672" y="1134494"/>
            <a:ext cx="4680519" cy="422298"/>
          </a:xfrm>
          <a:prstGeom prst="rect">
            <a:avLst/>
          </a:prstGeom>
          <a:solidFill>
            <a:srgbClr val="FF28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smtClean="0"/>
              <a:t>Оценка эффективности со стороны УГЗ</a:t>
            </a:r>
            <a:endParaRPr lang="en-US" dirty="0"/>
          </a:p>
        </p:txBody>
      </p:sp>
    </p:spTree>
    <p:extLst>
      <p:ext uri="{BB962C8B-B14F-4D97-AF65-F5344CB8AC3E}">
        <p14:creationId xmlns:p14="http://schemas.microsoft.com/office/powerpoint/2010/main" val="1739210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177293"/>
            <a:ext cx="8229600" cy="922114"/>
          </a:xfrm>
        </p:spPr>
        <p:txBody>
          <a:bodyPr/>
          <a:lstStyle/>
          <a:p>
            <a:r>
              <a:rPr lang="ru-RU" b="1" dirty="0">
                <a:latin typeface="Calibri" pitchFamily="34" charset="0"/>
              </a:rPr>
              <a:t>Оценка эффективности</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907315125"/>
              </p:ext>
            </p:extLst>
          </p:nvPr>
        </p:nvGraphicFramePr>
        <p:xfrm>
          <a:off x="251520" y="1484784"/>
          <a:ext cx="8640960" cy="3607296"/>
        </p:xfrm>
        <a:graphic>
          <a:graphicData uri="http://schemas.openxmlformats.org/drawingml/2006/table">
            <a:tbl>
              <a:tblPr firstRow="1" bandRow="1">
                <a:tableStyleId>{5C22544A-7EE6-4342-B048-85BDC9FD1C3A}</a:tableStyleId>
              </a:tblPr>
              <a:tblGrid>
                <a:gridCol w="1908212"/>
                <a:gridCol w="3348372"/>
                <a:gridCol w="3384376"/>
              </a:tblGrid>
              <a:tr h="889248">
                <a:tc>
                  <a:txBody>
                    <a:bodyPr/>
                    <a:lstStyle/>
                    <a:p>
                      <a:pPr algn="ctr"/>
                      <a:r>
                        <a:rPr lang="ru-RU" dirty="0" smtClean="0">
                          <a:solidFill>
                            <a:schemeClr val="tx1"/>
                          </a:solidFill>
                        </a:rPr>
                        <a:t>Закупка работ</a:t>
                      </a:r>
                      <a:endParaRPr lang="tr-TR" dirty="0" smtClean="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Прежнее законодательство</a:t>
                      </a:r>
                      <a:endParaRPr lang="tr-TR" dirty="0">
                        <a:solidFill>
                          <a:schemeClr val="tx1"/>
                        </a:solidFill>
                      </a:endParaRPr>
                    </a:p>
                  </a:txBody>
                  <a:tcPr/>
                </a:tc>
                <a:tc>
                  <a:txBody>
                    <a:bodyPr/>
                    <a:lstStyle/>
                    <a:p>
                      <a:pPr algn="ctr"/>
                      <a:r>
                        <a:rPr lang="ru-RU" dirty="0" smtClean="0">
                          <a:solidFill>
                            <a:schemeClr val="tx1"/>
                          </a:solidFill>
                        </a:rPr>
                        <a:t>Новое законодательство</a:t>
                      </a:r>
                      <a:endParaRPr lang="tr-TR" dirty="0">
                        <a:solidFill>
                          <a:schemeClr val="tx1"/>
                        </a:solidFill>
                      </a:endParaRPr>
                    </a:p>
                  </a:txBody>
                  <a:tcPr/>
                </a:tc>
              </a:tr>
              <a:tr h="889248">
                <a:tc>
                  <a:txBody>
                    <a:bodyPr/>
                    <a:lstStyle/>
                    <a:p>
                      <a:pPr algn="ctr"/>
                      <a:r>
                        <a:rPr lang="ru-RU" baseline="0" dirty="0" smtClean="0"/>
                        <a:t>Средний срок завершения проектов</a:t>
                      </a:r>
                      <a:endParaRPr lang="tr-TR" dirty="0"/>
                    </a:p>
                  </a:txBody>
                  <a:tcPr/>
                </a:tc>
                <a:tc>
                  <a:txBody>
                    <a:bodyPr/>
                    <a:lstStyle/>
                    <a:p>
                      <a:pPr algn="ctr"/>
                      <a:endParaRPr lang="tr-TR" dirty="0" smtClean="0"/>
                    </a:p>
                    <a:p>
                      <a:pPr algn="ctr"/>
                      <a:r>
                        <a:rPr lang="ru-RU" dirty="0" smtClean="0"/>
                        <a:t>Низкий уровень</a:t>
                      </a:r>
                      <a:endParaRPr lang="tr-TR" dirty="0"/>
                    </a:p>
                  </a:txBody>
                  <a:tcPr/>
                </a:tc>
                <a:tc>
                  <a:txBody>
                    <a:bodyPr/>
                    <a:lstStyle/>
                    <a:p>
                      <a:pPr algn="ctr"/>
                      <a:endParaRPr lang="tr-TR" dirty="0" smtClean="0"/>
                    </a:p>
                    <a:p>
                      <a:pPr algn="ctr"/>
                      <a:r>
                        <a:rPr lang="ru-RU" dirty="0" smtClean="0"/>
                        <a:t>Высокий уровень</a:t>
                      </a:r>
                      <a:endParaRPr lang="tr-TR" dirty="0"/>
                    </a:p>
                  </a:txBody>
                  <a:tcPr/>
                </a:tc>
              </a:tr>
              <a:tr h="842392">
                <a:tc>
                  <a:txBody>
                    <a:bodyPr/>
                    <a:lstStyle/>
                    <a:p>
                      <a:pPr algn="ctr"/>
                      <a:r>
                        <a:rPr lang="ru-RU" dirty="0" smtClean="0"/>
                        <a:t>Завершение проектов без</a:t>
                      </a:r>
                      <a:r>
                        <a:rPr lang="ru-RU" baseline="0" dirty="0" smtClean="0"/>
                        <a:t> перерасхода</a:t>
                      </a:r>
                      <a:endParaRPr lang="tr-TR" dirty="0"/>
                    </a:p>
                  </a:txBody>
                  <a:tcPr/>
                </a:tc>
                <a:tc>
                  <a:txBody>
                    <a:bodyPr/>
                    <a:lstStyle/>
                    <a:p>
                      <a:pPr algn="ctr"/>
                      <a:r>
                        <a:rPr lang="ru-RU" dirty="0" smtClean="0"/>
                        <a:t>Высокий уровень</a:t>
                      </a:r>
                      <a:endParaRPr lang="tr-TR"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dirty="0" smtClean="0"/>
                        <a:t>Низкий уровень</a:t>
                      </a:r>
                      <a:endParaRPr lang="tr-TR" dirty="0" smtClean="0"/>
                    </a:p>
                    <a:p>
                      <a:pPr algn="ctr"/>
                      <a:endParaRPr lang="tr-TR" dirty="0"/>
                    </a:p>
                  </a:txBody>
                  <a:tcPr/>
                </a:tc>
              </a:tr>
              <a:tr h="889248">
                <a:tc>
                  <a:txBody>
                    <a:bodyPr/>
                    <a:lstStyle/>
                    <a:p>
                      <a:pPr algn="ctr"/>
                      <a:r>
                        <a:rPr lang="ru-RU" dirty="0" smtClean="0"/>
                        <a:t>Участие</a:t>
                      </a:r>
                      <a:r>
                        <a:rPr lang="ru-RU" baseline="0" dirty="0" smtClean="0"/>
                        <a:t> в закупках</a:t>
                      </a:r>
                      <a:endParaRPr lang="tr-TR"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dirty="0" smtClean="0"/>
                        <a:t>Низкий уровень</a:t>
                      </a:r>
                      <a:endParaRPr lang="tr-TR" dirty="0" smtClean="0"/>
                    </a:p>
                    <a:p>
                      <a:pPr algn="ctr"/>
                      <a:endParaRPr lang="tr-TR"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dirty="0" smtClean="0"/>
                        <a:t>Высокий уровень</a:t>
                      </a:r>
                      <a:endParaRPr lang="tr-TR" dirty="0" smtClean="0"/>
                    </a:p>
                    <a:p>
                      <a:pPr algn="ctr"/>
                      <a:endParaRPr lang="tr-TR" dirty="0"/>
                    </a:p>
                  </a:txBody>
                  <a:tcPr/>
                </a:tc>
              </a:tr>
            </a:tbl>
          </a:graphicData>
        </a:graphic>
      </p:graphicFrame>
      <p:sp>
        <p:nvSpPr>
          <p:cNvPr id="4" name="Rectangle 6"/>
          <p:cNvSpPr/>
          <p:nvPr/>
        </p:nvSpPr>
        <p:spPr>
          <a:xfrm>
            <a:off x="2555776" y="1099407"/>
            <a:ext cx="3853947" cy="313369"/>
          </a:xfrm>
          <a:prstGeom prst="rect">
            <a:avLst/>
          </a:prstGeom>
          <a:solidFill>
            <a:srgbClr val="FF28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smtClean="0"/>
              <a:t>Микроуровень</a:t>
            </a:r>
            <a:endParaRPr lang="en-US" dirty="0"/>
          </a:p>
        </p:txBody>
      </p:sp>
      <p:sp>
        <p:nvSpPr>
          <p:cNvPr id="6" name="Dikdörtgen 5"/>
          <p:cNvSpPr/>
          <p:nvPr/>
        </p:nvSpPr>
        <p:spPr>
          <a:xfrm>
            <a:off x="395536" y="5301208"/>
            <a:ext cx="8352928" cy="11012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ru-RU" kern="0" dirty="0" smtClean="0">
                <a:solidFill>
                  <a:schemeClr val="tx1"/>
                </a:solidFill>
                <a:latin typeface="Calibri" pitchFamily="34" charset="0"/>
              </a:rPr>
              <a:t>Прежнее законодательство предусматривает действие Закона №2886 «О государственных закупках», в то время как в новом законодательстве предусматривается Закон №4734 «О государственных закупках», который по большей части соответствует всем международным нормам и стандартам</a:t>
            </a:r>
            <a:r>
              <a:rPr lang="tr-TR" kern="0" dirty="0" smtClean="0">
                <a:solidFill>
                  <a:schemeClr val="tx1"/>
                </a:solidFill>
                <a:latin typeface="Calibri" pitchFamily="34" charset="0"/>
              </a:rPr>
              <a:t>.</a:t>
            </a:r>
          </a:p>
        </p:txBody>
      </p:sp>
    </p:spTree>
    <p:extLst>
      <p:ext uri="{BB962C8B-B14F-4D97-AF65-F5344CB8AC3E}">
        <p14:creationId xmlns:p14="http://schemas.microsoft.com/office/powerpoint/2010/main" val="1463603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922114"/>
          </a:xfrm>
        </p:spPr>
        <p:txBody>
          <a:bodyPr/>
          <a:lstStyle/>
          <a:p>
            <a:r>
              <a:rPr lang="tr-TR" dirty="0" smtClean="0"/>
              <a:t>     </a:t>
            </a:r>
            <a:r>
              <a:rPr lang="ru-RU" b="1" dirty="0" smtClean="0"/>
              <a:t>Итоговое сравнение</a:t>
            </a:r>
            <a:endParaRPr lang="tr-TR" b="1"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188868519"/>
              </p:ext>
            </p:extLst>
          </p:nvPr>
        </p:nvGraphicFramePr>
        <p:xfrm>
          <a:off x="457200" y="1600200"/>
          <a:ext cx="8229600" cy="3510136"/>
        </p:xfrm>
        <a:graphic>
          <a:graphicData uri="http://schemas.openxmlformats.org/drawingml/2006/table">
            <a:tbl>
              <a:tblPr firstRow="1" bandRow="1">
                <a:tableStyleId>{5C22544A-7EE6-4342-B048-85BDC9FD1C3A}</a:tableStyleId>
              </a:tblPr>
              <a:tblGrid>
                <a:gridCol w="2057400"/>
                <a:gridCol w="2057400"/>
                <a:gridCol w="2057400"/>
                <a:gridCol w="2057400"/>
              </a:tblGrid>
              <a:tr h="889248">
                <a:tc>
                  <a:txBody>
                    <a:bodyPr/>
                    <a:lstStyle/>
                    <a:p>
                      <a:pPr algn="ctr"/>
                      <a:endParaRPr lang="tr-TR"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dirty="0" smtClean="0">
                          <a:solidFill>
                            <a:schemeClr val="tx1"/>
                          </a:solidFill>
                        </a:rPr>
                        <a:t>Микроуровень</a:t>
                      </a:r>
                      <a:endParaRPr lang="tr-TR" dirty="0" smtClean="0">
                        <a:solidFill>
                          <a:schemeClr val="tx1"/>
                        </a:solidFill>
                      </a:endParaRPr>
                    </a:p>
                    <a:p>
                      <a:pPr algn="ctr"/>
                      <a:endParaRPr lang="tr-TR" dirty="0">
                        <a:solidFill>
                          <a:schemeClr val="tx1"/>
                        </a:solidFill>
                      </a:endParaRPr>
                    </a:p>
                  </a:txBody>
                  <a:tcPr/>
                </a:tc>
                <a:tc>
                  <a:txBody>
                    <a:bodyPr/>
                    <a:lstStyle/>
                    <a:p>
                      <a:pPr algn="ctr"/>
                      <a:r>
                        <a:rPr lang="ru-RU" dirty="0" smtClean="0">
                          <a:solidFill>
                            <a:schemeClr val="tx1"/>
                          </a:solidFill>
                        </a:rPr>
                        <a:t>Макроуровень</a:t>
                      </a:r>
                      <a:endParaRPr lang="tr-TR" dirty="0">
                        <a:solidFill>
                          <a:schemeClr val="tx1"/>
                        </a:solidFill>
                      </a:endParaRPr>
                    </a:p>
                  </a:txBody>
                  <a:tcPr/>
                </a:tc>
                <a:tc>
                  <a:txBody>
                    <a:bodyPr/>
                    <a:lstStyle/>
                    <a:p>
                      <a:pPr algn="ctr"/>
                      <a:r>
                        <a:rPr lang="ru-RU" dirty="0" err="1" smtClean="0">
                          <a:solidFill>
                            <a:schemeClr val="tx1"/>
                          </a:solidFill>
                        </a:rPr>
                        <a:t>Метауровень</a:t>
                      </a:r>
                      <a:endParaRPr lang="tr-TR" dirty="0">
                        <a:solidFill>
                          <a:schemeClr val="tx1"/>
                        </a:solidFill>
                      </a:endParaRPr>
                    </a:p>
                  </a:txBody>
                  <a:tcPr/>
                </a:tc>
              </a:tr>
              <a:tr h="889248">
                <a:tc>
                  <a:txBody>
                    <a:bodyPr/>
                    <a:lstStyle/>
                    <a:p>
                      <a:r>
                        <a:rPr lang="ru-RU" dirty="0" smtClean="0"/>
                        <a:t>Эффективность</a:t>
                      </a:r>
                      <a:endParaRPr lang="tr-TR" dirty="0"/>
                    </a:p>
                  </a:txBody>
                  <a:tcPr/>
                </a:tc>
                <a:tc>
                  <a:txBody>
                    <a:bodyPr/>
                    <a:lstStyle/>
                    <a:p>
                      <a:endParaRPr lang="tr-TR" dirty="0" smtClean="0"/>
                    </a:p>
                    <a:p>
                      <a:pPr algn="ctr"/>
                      <a:r>
                        <a:rPr lang="ru-RU" dirty="0" smtClean="0"/>
                        <a:t>Высоко</a:t>
                      </a:r>
                      <a:endParaRPr lang="tr-TR" dirty="0"/>
                    </a:p>
                  </a:txBody>
                  <a:tcPr/>
                </a:tc>
                <a:tc>
                  <a:txBody>
                    <a:bodyPr/>
                    <a:lstStyle/>
                    <a:p>
                      <a:endParaRPr lang="tr-TR" dirty="0" smtClean="0"/>
                    </a:p>
                    <a:p>
                      <a:r>
                        <a:rPr lang="ru-RU" dirty="0" smtClean="0"/>
                        <a:t>Нейтрально</a:t>
                      </a:r>
                      <a:endParaRPr lang="tr-TR" dirty="0"/>
                    </a:p>
                  </a:txBody>
                  <a:tcPr/>
                </a:tc>
                <a:tc>
                  <a:txBody>
                    <a:bodyPr/>
                    <a:lstStyle/>
                    <a:p>
                      <a:endParaRPr lang="tr-TR" dirty="0" smtClean="0"/>
                    </a:p>
                    <a:p>
                      <a:r>
                        <a:rPr lang="tr-TR" dirty="0" smtClean="0"/>
                        <a:t> </a:t>
                      </a:r>
                      <a:r>
                        <a:rPr lang="ru-RU" dirty="0" smtClean="0"/>
                        <a:t>Высоко</a:t>
                      </a:r>
                      <a:endParaRPr lang="tr-TR" dirty="0"/>
                    </a:p>
                  </a:txBody>
                  <a:tcPr/>
                </a:tc>
              </a:tr>
              <a:tr h="842392">
                <a:tc>
                  <a:txBody>
                    <a:bodyPr/>
                    <a:lstStyle/>
                    <a:p>
                      <a:r>
                        <a:rPr lang="ru-RU" dirty="0" smtClean="0"/>
                        <a:t>Прозрачность</a:t>
                      </a:r>
                      <a:endParaRPr lang="tr-TR" dirty="0"/>
                    </a:p>
                  </a:txBody>
                  <a:tcPr/>
                </a:tc>
                <a:tc>
                  <a:txBody>
                    <a:bodyPr/>
                    <a:lstStyle/>
                    <a:p>
                      <a:pPr algn="ctr"/>
                      <a:r>
                        <a:rPr lang="ru-RU" dirty="0" smtClean="0"/>
                        <a:t>Высоко</a:t>
                      </a:r>
                      <a:endParaRPr lang="tr-TR" dirty="0"/>
                    </a:p>
                  </a:txBody>
                  <a:tcPr/>
                </a:tc>
                <a:tc>
                  <a:txBody>
                    <a:bodyPr/>
                    <a:lstStyle/>
                    <a:p>
                      <a:pPr algn="l"/>
                      <a:r>
                        <a:rPr lang="ru-RU" dirty="0" smtClean="0"/>
                        <a:t>Высоко</a:t>
                      </a:r>
                      <a:endParaRPr lang="tr-TR" dirty="0"/>
                    </a:p>
                  </a:txBody>
                  <a:tcPr/>
                </a:tc>
                <a:tc>
                  <a:txBody>
                    <a:bodyPr/>
                    <a:lstStyle/>
                    <a:p>
                      <a:pPr algn="l"/>
                      <a:r>
                        <a:rPr lang="tr-TR" dirty="0" smtClean="0"/>
                        <a:t> </a:t>
                      </a:r>
                      <a:r>
                        <a:rPr lang="ru-RU" dirty="0" smtClean="0"/>
                        <a:t>Высоко</a:t>
                      </a:r>
                      <a:endParaRPr lang="tr-TR" dirty="0"/>
                    </a:p>
                  </a:txBody>
                  <a:tcPr/>
                </a:tc>
              </a:tr>
              <a:tr h="889248">
                <a:tc>
                  <a:txBody>
                    <a:bodyPr/>
                    <a:lstStyle/>
                    <a:p>
                      <a:r>
                        <a:rPr lang="ru-RU" dirty="0" smtClean="0"/>
                        <a:t>Равенство</a:t>
                      </a:r>
                      <a:r>
                        <a:rPr lang="ru-RU" baseline="0" dirty="0" smtClean="0"/>
                        <a:t> подхода</a:t>
                      </a:r>
                      <a:endParaRPr lang="tr-TR" dirty="0"/>
                    </a:p>
                  </a:txBody>
                  <a:tcPr/>
                </a:tc>
                <a:tc>
                  <a:txBody>
                    <a:bodyPr/>
                    <a:lstStyle/>
                    <a:p>
                      <a:pPr algn="ctr"/>
                      <a:r>
                        <a:rPr lang="ru-RU" dirty="0" smtClean="0"/>
                        <a:t>Высоко</a:t>
                      </a:r>
                      <a:endParaRPr lang="tr-TR" dirty="0"/>
                    </a:p>
                  </a:txBody>
                  <a:tcPr/>
                </a:tc>
                <a:tc>
                  <a:txBody>
                    <a:bodyPr/>
                    <a:lstStyle/>
                    <a:p>
                      <a:r>
                        <a:rPr lang="tr-TR" dirty="0" smtClean="0"/>
                        <a:t> </a:t>
                      </a:r>
                      <a:r>
                        <a:rPr lang="ru-RU" dirty="0" smtClean="0"/>
                        <a:t>Высоко</a:t>
                      </a:r>
                      <a:endParaRPr lang="tr-TR" dirty="0"/>
                    </a:p>
                  </a:txBody>
                  <a:tcPr/>
                </a:tc>
                <a:tc>
                  <a:txBody>
                    <a:bodyPr/>
                    <a:lstStyle/>
                    <a:p>
                      <a:r>
                        <a:rPr lang="ru-RU" dirty="0" smtClean="0"/>
                        <a:t>Высоко</a:t>
                      </a:r>
                      <a:endParaRPr lang="tr-TR" dirty="0"/>
                    </a:p>
                  </a:txBody>
                  <a:tcPr/>
                </a:tc>
              </a:tr>
            </a:tbl>
          </a:graphicData>
        </a:graphic>
      </p:graphicFrame>
    </p:spTree>
    <p:extLst>
      <p:ext uri="{BB962C8B-B14F-4D97-AF65-F5344CB8AC3E}">
        <p14:creationId xmlns:p14="http://schemas.microsoft.com/office/powerpoint/2010/main" val="620920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lstStyle/>
          <a:p>
            <a:pPr marL="0" marR="0" lvl="0" indent="0" defTabSz="914400" eaLnBrk="1" fontAlgn="auto" latinLnBrk="0" hangingPunct="1">
              <a:lnSpc>
                <a:spcPct val="100000"/>
              </a:lnSpc>
              <a:spcBef>
                <a:spcPts val="0"/>
              </a:spcBef>
              <a:spcAft>
                <a:spcPts val="0"/>
              </a:spcAft>
              <a:tabLst/>
              <a:defRPr/>
            </a:pPr>
            <a:r>
              <a:rPr lang="ru-RU" b="1" dirty="0" smtClean="0">
                <a:latin typeface="Calibri" pitchFamily="34" charset="0"/>
              </a:rPr>
              <a:t>Задачи </a:t>
            </a:r>
            <a:r>
              <a:rPr lang="ru-RU" b="1" dirty="0">
                <a:latin typeface="Calibri" pitchFamily="34" charset="0"/>
              </a:rPr>
              <a:t>и проблемы</a:t>
            </a:r>
            <a:endParaRPr lang="en-US" b="1" dirty="0">
              <a:latin typeface="Calibri" pitchFamily="34" charset="0"/>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323881962"/>
              </p:ext>
            </p:extLst>
          </p:nvPr>
        </p:nvGraphicFramePr>
        <p:xfrm>
          <a:off x="395536" y="1340768"/>
          <a:ext cx="8229600" cy="4669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6326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043608" y="0"/>
            <a:ext cx="8229600" cy="1125365"/>
          </a:xfrm>
        </p:spPr>
        <p:txBody>
          <a:bodyPr/>
          <a:lstStyle/>
          <a:p>
            <a:pPr lvl="1"/>
            <a:r>
              <a:rPr lang="ru-RU" sz="3200" b="1" dirty="0" smtClean="0">
                <a:solidFill>
                  <a:srgbClr val="000000"/>
                </a:solidFill>
                <a:latin typeface="Calibri" pitchFamily="34" charset="0"/>
                <a:ea typeface="ＭＳ Ｐゴシック"/>
                <a:cs typeface="Arial"/>
              </a:rPr>
              <a:t>Как преодолеть </a:t>
            </a:r>
            <a:br>
              <a:rPr lang="ru-RU" sz="3200" b="1" dirty="0" smtClean="0">
                <a:solidFill>
                  <a:srgbClr val="000000"/>
                </a:solidFill>
                <a:latin typeface="Calibri" pitchFamily="34" charset="0"/>
                <a:ea typeface="ＭＳ Ｐゴシック"/>
                <a:cs typeface="Arial"/>
              </a:rPr>
            </a:br>
            <a:r>
              <a:rPr lang="ru-RU" sz="3200" b="1" dirty="0" smtClean="0">
                <a:solidFill>
                  <a:srgbClr val="000000"/>
                </a:solidFill>
                <a:latin typeface="Calibri" pitchFamily="34" charset="0"/>
                <a:ea typeface="ＭＳ Ｐゴシック"/>
                <a:cs typeface="Arial"/>
              </a:rPr>
              <a:t>препятствия и достичь цели</a:t>
            </a:r>
            <a:endParaRPr lang="en-US" sz="3200" b="1" dirty="0">
              <a:solidFill>
                <a:schemeClr val="tx1"/>
              </a:solidFill>
              <a:latin typeface="Calibri" pitchFamily="34" charset="0"/>
            </a:endParaRPr>
          </a:p>
        </p:txBody>
      </p:sp>
      <p:graphicFrame>
        <p:nvGraphicFramePr>
          <p:cNvPr id="3" name="Diyagram 2"/>
          <p:cNvGraphicFramePr/>
          <p:nvPr>
            <p:extLst>
              <p:ext uri="{D42A27DB-BD31-4B8C-83A1-F6EECF244321}">
                <p14:modId xmlns:p14="http://schemas.microsoft.com/office/powerpoint/2010/main" val="720587120"/>
              </p:ext>
            </p:extLst>
          </p:nvPr>
        </p:nvGraphicFramePr>
        <p:xfrm>
          <a:off x="457200" y="1052736"/>
          <a:ext cx="822960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70" name="Picture 6" descr="http://londongigabyte.com/images/lg.com.approach.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6048" y="3386669"/>
            <a:ext cx="4968552" cy="27622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08085" y="3356992"/>
            <a:ext cx="3240360" cy="327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8037089">
            <a:off x="5584062" y="4447076"/>
            <a:ext cx="1872208" cy="246221"/>
          </a:xfrm>
          <a:prstGeom prst="rect">
            <a:avLst/>
          </a:prstGeom>
          <a:noFill/>
        </p:spPr>
        <p:txBody>
          <a:bodyPr wrap="square" rtlCol="0">
            <a:spAutoFit/>
          </a:bodyPr>
          <a:lstStyle/>
          <a:p>
            <a:r>
              <a:rPr lang="ru-RU" sz="1000" b="1" dirty="0" smtClean="0"/>
              <a:t>Полученная экономия</a:t>
            </a:r>
            <a:endParaRPr lang="en-US" sz="1000" b="1" dirty="0"/>
          </a:p>
        </p:txBody>
      </p:sp>
      <p:sp>
        <p:nvSpPr>
          <p:cNvPr id="8" name="TextBox 7"/>
          <p:cNvSpPr txBox="1"/>
          <p:nvPr/>
        </p:nvSpPr>
        <p:spPr>
          <a:xfrm>
            <a:off x="5538446" y="5376990"/>
            <a:ext cx="1872208" cy="553998"/>
          </a:xfrm>
          <a:prstGeom prst="rect">
            <a:avLst/>
          </a:prstGeom>
          <a:noFill/>
        </p:spPr>
        <p:txBody>
          <a:bodyPr wrap="square" rtlCol="0">
            <a:spAutoFit/>
          </a:bodyPr>
          <a:lstStyle/>
          <a:p>
            <a:pPr algn="ctr"/>
            <a:r>
              <a:rPr lang="ru-RU" sz="1000" b="1" dirty="0" smtClean="0"/>
              <a:t>Стратег-е</a:t>
            </a:r>
          </a:p>
          <a:p>
            <a:pPr algn="ctr"/>
            <a:r>
              <a:rPr lang="ru-RU" sz="1000" b="1" dirty="0" smtClean="0"/>
              <a:t>привлечение</a:t>
            </a:r>
          </a:p>
          <a:p>
            <a:pPr algn="ctr"/>
            <a:r>
              <a:rPr lang="ru-RU" sz="1000" b="1" dirty="0" smtClean="0"/>
              <a:t>ресурсов</a:t>
            </a:r>
            <a:endParaRPr lang="en-US" sz="1000" b="1" dirty="0"/>
          </a:p>
        </p:txBody>
      </p:sp>
      <p:sp>
        <p:nvSpPr>
          <p:cNvPr id="9" name="TextBox 8"/>
          <p:cNvSpPr txBox="1"/>
          <p:nvPr/>
        </p:nvSpPr>
        <p:spPr>
          <a:xfrm rot="3210624">
            <a:off x="7724347" y="4392014"/>
            <a:ext cx="1280043" cy="246221"/>
          </a:xfrm>
          <a:prstGeom prst="rect">
            <a:avLst/>
          </a:prstGeom>
          <a:noFill/>
        </p:spPr>
        <p:txBody>
          <a:bodyPr wrap="square" rtlCol="0">
            <a:spAutoFit/>
          </a:bodyPr>
          <a:lstStyle/>
          <a:p>
            <a:r>
              <a:rPr lang="ru-RU" sz="1000" b="1" dirty="0" smtClean="0"/>
              <a:t>Эффективность</a:t>
            </a:r>
            <a:endParaRPr lang="en-US" sz="1000" b="1" dirty="0"/>
          </a:p>
        </p:txBody>
      </p:sp>
      <p:sp>
        <p:nvSpPr>
          <p:cNvPr id="10" name="TextBox 9"/>
          <p:cNvSpPr txBox="1"/>
          <p:nvPr/>
        </p:nvSpPr>
        <p:spPr>
          <a:xfrm>
            <a:off x="6520166" y="3689825"/>
            <a:ext cx="1872208" cy="553998"/>
          </a:xfrm>
          <a:prstGeom prst="rect">
            <a:avLst/>
          </a:prstGeom>
          <a:noFill/>
        </p:spPr>
        <p:txBody>
          <a:bodyPr wrap="square" rtlCol="0">
            <a:spAutoFit/>
          </a:bodyPr>
          <a:lstStyle/>
          <a:p>
            <a:pPr algn="ctr"/>
            <a:r>
              <a:rPr lang="ru-RU" sz="1000" b="1" dirty="0" err="1" smtClean="0"/>
              <a:t>Тран</a:t>
            </a:r>
            <a:r>
              <a:rPr lang="ru-RU" sz="1000" b="1" dirty="0" smtClean="0"/>
              <a:t>-</a:t>
            </a:r>
          </a:p>
          <a:p>
            <a:pPr algn="ctr"/>
            <a:r>
              <a:rPr lang="ru-RU" sz="1000" b="1" dirty="0" err="1" smtClean="0"/>
              <a:t>сформация</a:t>
            </a:r>
            <a:endParaRPr lang="ru-RU" sz="1000" b="1" dirty="0" smtClean="0"/>
          </a:p>
          <a:p>
            <a:pPr algn="ctr"/>
            <a:r>
              <a:rPr lang="ru-RU" sz="1000" b="1" dirty="0" smtClean="0"/>
              <a:t> закупок</a:t>
            </a:r>
            <a:endParaRPr lang="en-US" sz="1000" b="1" dirty="0"/>
          </a:p>
        </p:txBody>
      </p:sp>
      <p:sp>
        <p:nvSpPr>
          <p:cNvPr id="11" name="TextBox 10"/>
          <p:cNvSpPr txBox="1"/>
          <p:nvPr/>
        </p:nvSpPr>
        <p:spPr>
          <a:xfrm>
            <a:off x="7443354" y="5373216"/>
            <a:ext cx="1872208" cy="553998"/>
          </a:xfrm>
          <a:prstGeom prst="rect">
            <a:avLst/>
          </a:prstGeom>
          <a:noFill/>
        </p:spPr>
        <p:txBody>
          <a:bodyPr wrap="square" rtlCol="0">
            <a:spAutoFit/>
          </a:bodyPr>
          <a:lstStyle/>
          <a:p>
            <a:pPr algn="ctr"/>
            <a:r>
              <a:rPr lang="ru-RU" sz="1000" b="1" dirty="0" smtClean="0"/>
              <a:t>Контроль</a:t>
            </a:r>
          </a:p>
          <a:p>
            <a:pPr algn="ctr"/>
            <a:r>
              <a:rPr lang="ru-RU" sz="1000" b="1" dirty="0"/>
              <a:t>и</a:t>
            </a:r>
            <a:r>
              <a:rPr lang="ru-RU" sz="1000" b="1" dirty="0" smtClean="0"/>
              <a:t>сполнения</a:t>
            </a:r>
          </a:p>
          <a:p>
            <a:pPr algn="ctr"/>
            <a:r>
              <a:rPr lang="ru-RU" sz="1000" b="1" dirty="0" smtClean="0"/>
              <a:t>контрактов</a:t>
            </a:r>
            <a:endParaRPr lang="en-US" sz="1000" b="1" dirty="0"/>
          </a:p>
        </p:txBody>
      </p:sp>
      <p:sp>
        <p:nvSpPr>
          <p:cNvPr id="12" name="TextBox 11"/>
          <p:cNvSpPr txBox="1"/>
          <p:nvPr/>
        </p:nvSpPr>
        <p:spPr>
          <a:xfrm>
            <a:off x="6492161" y="6025810"/>
            <a:ext cx="1872208" cy="246221"/>
          </a:xfrm>
          <a:prstGeom prst="rect">
            <a:avLst/>
          </a:prstGeom>
          <a:noFill/>
        </p:spPr>
        <p:txBody>
          <a:bodyPr wrap="square" rtlCol="0">
            <a:spAutoFit/>
          </a:bodyPr>
          <a:lstStyle/>
          <a:p>
            <a:pPr algn="ctr"/>
            <a:r>
              <a:rPr lang="ru-RU" sz="1000" b="1" dirty="0" smtClean="0"/>
              <a:t>Устойчивость</a:t>
            </a:r>
            <a:endParaRPr lang="en-US" sz="1000" b="1" dirty="0"/>
          </a:p>
        </p:txBody>
      </p:sp>
      <p:sp>
        <p:nvSpPr>
          <p:cNvPr id="13" name="TextBox 12"/>
          <p:cNvSpPr txBox="1"/>
          <p:nvPr/>
        </p:nvSpPr>
        <p:spPr>
          <a:xfrm>
            <a:off x="6520166" y="4967827"/>
            <a:ext cx="1872208" cy="246221"/>
          </a:xfrm>
          <a:prstGeom prst="rect">
            <a:avLst/>
          </a:prstGeom>
          <a:noFill/>
        </p:spPr>
        <p:txBody>
          <a:bodyPr wrap="square" rtlCol="0">
            <a:spAutoFit/>
          </a:bodyPr>
          <a:lstStyle/>
          <a:p>
            <a:pPr algn="ctr"/>
            <a:r>
              <a:rPr lang="ru-RU" sz="1000" b="1" dirty="0" smtClean="0"/>
              <a:t>СТОИМОСТЬ</a:t>
            </a:r>
            <a:endParaRPr lang="en-US" sz="1000" b="1" dirty="0"/>
          </a:p>
        </p:txBody>
      </p:sp>
    </p:spTree>
    <p:extLst>
      <p:ext uri="{BB962C8B-B14F-4D97-AF65-F5344CB8AC3E}">
        <p14:creationId xmlns:p14="http://schemas.microsoft.com/office/powerpoint/2010/main" val="4211524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ctr">
              <a:buNone/>
            </a:pPr>
            <a:r>
              <a:rPr lang="ru-RU"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a:t>
            </a:r>
            <a:endParaRPr lang="tr-TR"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ctr">
              <a:buNone/>
            </a:pPr>
            <a:r>
              <a:rPr lang="ru-RU"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ВОПРОСЫ И ОТВЕТЫ</a:t>
            </a:r>
            <a:endParaRPr lang="en-US" sz="5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11318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lstStyle/>
          <a:p>
            <a:r>
              <a:rPr lang="ru-RU" b="1" dirty="0" smtClean="0">
                <a:latin typeface="Calibri" pitchFamily="34" charset="0"/>
              </a:rPr>
              <a:t>Введение</a:t>
            </a:r>
            <a:endParaRPr lang="tr-TR" b="1" dirty="0">
              <a:latin typeface="Calibri" pitchFamily="34" charset="0"/>
            </a:endParaRPr>
          </a:p>
        </p:txBody>
      </p:sp>
      <p:sp>
        <p:nvSpPr>
          <p:cNvPr id="3" name="İçerik Yer Tutucusu 2"/>
          <p:cNvSpPr>
            <a:spLocks noGrp="1"/>
          </p:cNvSpPr>
          <p:nvPr>
            <p:ph idx="1"/>
          </p:nvPr>
        </p:nvSpPr>
        <p:spPr>
          <a:xfrm>
            <a:off x="179512" y="1484784"/>
            <a:ext cx="4964176" cy="4320480"/>
          </a:xfrm>
        </p:spPr>
        <p:txBody>
          <a:bodyPr/>
          <a:lstStyle/>
          <a:p>
            <a:pPr algn="just"/>
            <a:r>
              <a:rPr lang="ru-RU" sz="2000" dirty="0" smtClean="0">
                <a:latin typeface="Calibri" pitchFamily="34" charset="0"/>
              </a:rPr>
              <a:t>Государственные </a:t>
            </a:r>
            <a:r>
              <a:rPr lang="ru-RU" sz="2000" dirty="0">
                <a:latin typeface="Calibri" pitchFamily="34" charset="0"/>
              </a:rPr>
              <a:t>закупки </a:t>
            </a:r>
            <a:r>
              <a:rPr lang="ru-RU" sz="2000" dirty="0" smtClean="0">
                <a:latin typeface="Calibri" pitchFamily="34" charset="0"/>
              </a:rPr>
              <a:t>составля</a:t>
            </a:r>
            <a:r>
              <a:rPr lang="ru-RU" sz="2000" dirty="0">
                <a:latin typeface="Calibri" pitchFamily="34" charset="0"/>
              </a:rPr>
              <a:t>ю</a:t>
            </a:r>
            <a:r>
              <a:rPr lang="ru-RU" sz="2000" dirty="0" smtClean="0">
                <a:latin typeface="Calibri" pitchFamily="34" charset="0"/>
              </a:rPr>
              <a:t>т </a:t>
            </a:r>
            <a:r>
              <a:rPr lang="ru-RU" sz="2000" dirty="0">
                <a:latin typeface="Calibri" pitchFamily="34" charset="0"/>
              </a:rPr>
              <a:t>значительную долю валового внутреннего продукта стран (средний показатель по ЕС </a:t>
            </a:r>
            <a:r>
              <a:rPr lang="ru-RU" sz="2000" dirty="0" smtClean="0">
                <a:latin typeface="Calibri" pitchFamily="34" charset="0"/>
              </a:rPr>
              <a:t>составляет 19% </a:t>
            </a:r>
            <a:r>
              <a:rPr lang="ru-RU" sz="2000" dirty="0">
                <a:latin typeface="Calibri" pitchFamily="34" charset="0"/>
              </a:rPr>
              <a:t>ВВП).</a:t>
            </a:r>
            <a:endParaRPr lang="tr-TR" sz="2000" dirty="0" smtClean="0">
              <a:latin typeface="Calibri" pitchFamily="34" charset="0"/>
            </a:endParaRPr>
          </a:p>
          <a:p>
            <a:pPr algn="just"/>
            <a:r>
              <a:rPr lang="ru-RU" sz="2000" dirty="0" smtClean="0">
                <a:latin typeface="Calibri" pitchFamily="34" charset="0"/>
              </a:rPr>
              <a:t>Таким </a:t>
            </a:r>
            <a:r>
              <a:rPr lang="ru-RU" sz="2000" dirty="0">
                <a:latin typeface="Calibri" pitchFamily="34" charset="0"/>
              </a:rPr>
              <a:t>образом, </a:t>
            </a:r>
            <a:r>
              <a:rPr lang="ru-RU" sz="2000" dirty="0" smtClean="0">
                <a:latin typeface="Calibri" pitchFamily="34" charset="0"/>
              </a:rPr>
              <a:t>наличие эффективной, прозрачной </a:t>
            </a:r>
            <a:r>
              <a:rPr lang="ru-RU" sz="2000" dirty="0">
                <a:latin typeface="Calibri" pitchFamily="34" charset="0"/>
              </a:rPr>
              <a:t>и </a:t>
            </a:r>
            <a:r>
              <a:rPr lang="ru-RU" sz="2000" dirty="0" smtClean="0">
                <a:latin typeface="Calibri" pitchFamily="34" charset="0"/>
              </a:rPr>
              <a:t>конкурентной системы </a:t>
            </a:r>
            <a:r>
              <a:rPr lang="ru-RU" sz="2000" dirty="0">
                <a:latin typeface="Calibri" pitchFamily="34" charset="0"/>
              </a:rPr>
              <a:t>государственных закупок имеет первостепенное значение с точки зрения эффективного использования государственных ресурсов. </a:t>
            </a:r>
            <a:endParaRPr lang="tr-TR" sz="2000" dirty="0" smtClean="0">
              <a:latin typeface="Calibri" pitchFamily="34" charset="0"/>
            </a:endParaRPr>
          </a:p>
          <a:p>
            <a:pPr algn="just"/>
            <a:r>
              <a:rPr lang="ru-RU" sz="2000" dirty="0" smtClean="0">
                <a:latin typeface="Calibri" pitchFamily="34" charset="0"/>
              </a:rPr>
              <a:t>Эффективность государственных </a:t>
            </a:r>
            <a:r>
              <a:rPr lang="ru-RU" sz="2000" dirty="0">
                <a:latin typeface="Calibri" pitchFamily="34" charset="0"/>
              </a:rPr>
              <a:t>закупок </a:t>
            </a:r>
            <a:r>
              <a:rPr lang="ru-RU" sz="2000" dirty="0" smtClean="0">
                <a:latin typeface="Calibri" pitchFamily="34" charset="0"/>
              </a:rPr>
              <a:t>необходимо измерить, </a:t>
            </a:r>
            <a:r>
              <a:rPr lang="ru-RU" sz="2000" dirty="0">
                <a:latin typeface="Calibri" pitchFamily="34" charset="0"/>
              </a:rPr>
              <a:t>чтобы увидеть, работает ли система закупок эффективно в </a:t>
            </a:r>
            <a:r>
              <a:rPr lang="ru-RU" sz="2000" dirty="0" smtClean="0">
                <a:latin typeface="Calibri" pitchFamily="34" charset="0"/>
              </a:rPr>
              <a:t>соответствии</a:t>
            </a:r>
            <a:r>
              <a:rPr lang="en-US" sz="2000" dirty="0" smtClean="0">
                <a:latin typeface="Calibri" pitchFamily="34" charset="0"/>
              </a:rPr>
              <a:t> </a:t>
            </a:r>
            <a:r>
              <a:rPr lang="ru-RU" sz="2000" dirty="0" smtClean="0">
                <a:latin typeface="Calibri" pitchFamily="34" charset="0"/>
              </a:rPr>
              <a:t>с поставленными задачами</a:t>
            </a:r>
            <a:r>
              <a:rPr lang="en-US" sz="2000" dirty="0" smtClean="0">
                <a:latin typeface="Calibri" pitchFamily="34" charset="0"/>
              </a:rPr>
              <a:t>.</a:t>
            </a:r>
            <a:endParaRPr lang="en-US" sz="2000" dirty="0">
              <a:latin typeface="Calibri" pitchFamily="34" charset="0"/>
            </a:endParaRPr>
          </a:p>
        </p:txBody>
      </p:sp>
      <p:pic>
        <p:nvPicPr>
          <p:cNvPr id="1026" name="Picture 2" descr="C:\Users\cagataytasyurek\Pictures\imagesCASAUP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204864"/>
            <a:ext cx="3366669"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715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lstStyle/>
          <a:p>
            <a:r>
              <a:rPr lang="ru-RU" b="1" dirty="0" smtClean="0">
                <a:latin typeface="Calibri" pitchFamily="34" charset="0"/>
              </a:rPr>
              <a:t>Введение</a:t>
            </a:r>
            <a:endParaRPr lang="tr-TR" b="1" dirty="0">
              <a:latin typeface="Calibri" pitchFamily="34" charset="0"/>
            </a:endParaRPr>
          </a:p>
        </p:txBody>
      </p:sp>
      <p:sp>
        <p:nvSpPr>
          <p:cNvPr id="3" name="İçerik Yer Tutucusu 2"/>
          <p:cNvSpPr>
            <a:spLocks noGrp="1"/>
          </p:cNvSpPr>
          <p:nvPr>
            <p:ph idx="1"/>
          </p:nvPr>
        </p:nvSpPr>
        <p:spPr>
          <a:xfrm>
            <a:off x="107504" y="1196752"/>
            <a:ext cx="8928992" cy="2332856"/>
          </a:xfrm>
        </p:spPr>
        <p:txBody>
          <a:bodyPr/>
          <a:lstStyle/>
          <a:p>
            <a:r>
              <a:rPr lang="ru-RU" sz="2000" dirty="0" smtClean="0">
                <a:latin typeface="Calibri" pitchFamily="34" charset="0"/>
              </a:rPr>
              <a:t>Соотношение между ценой и качеством </a:t>
            </a:r>
            <a:r>
              <a:rPr lang="tr-TR" sz="2000" dirty="0" smtClean="0">
                <a:latin typeface="Calibri" pitchFamily="34" charset="0"/>
              </a:rPr>
              <a:t>(VFM) </a:t>
            </a:r>
            <a:r>
              <a:rPr lang="ru-RU" sz="2000" dirty="0" smtClean="0">
                <a:latin typeface="Calibri" pitchFamily="34" charset="0"/>
              </a:rPr>
              <a:t>определяется деловым словарем как </a:t>
            </a:r>
            <a:r>
              <a:rPr lang="ru-RU" sz="2000" i="1" dirty="0" smtClean="0">
                <a:latin typeface="Calibri" pitchFamily="34" charset="0"/>
              </a:rPr>
              <a:t>«польза, полученная вследствие какой-либо покупки или какой-либо суммы потраченных денег»</a:t>
            </a:r>
            <a:r>
              <a:rPr lang="tr-TR" sz="2000" dirty="0" smtClean="0">
                <a:latin typeface="Calibri" pitchFamily="34" charset="0"/>
              </a:rPr>
              <a:t>. </a:t>
            </a:r>
          </a:p>
          <a:p>
            <a:r>
              <a:rPr lang="ru-RU" sz="2000" dirty="0" smtClean="0">
                <a:latin typeface="Calibri" pitchFamily="34" charset="0"/>
              </a:rPr>
              <a:t>С </a:t>
            </a:r>
            <a:r>
              <a:rPr lang="ru-RU" sz="2000" dirty="0">
                <a:latin typeface="Calibri" pitchFamily="34" charset="0"/>
              </a:rPr>
              <a:t>другой стороны, </a:t>
            </a:r>
            <a:r>
              <a:rPr lang="ru-RU" sz="2000" dirty="0" smtClean="0">
                <a:latin typeface="Calibri" pitchFamily="34" charset="0"/>
              </a:rPr>
              <a:t>соотношение между ценой </a:t>
            </a:r>
            <a:r>
              <a:rPr lang="ru-RU" sz="2000" dirty="0">
                <a:latin typeface="Calibri" pitchFamily="34" charset="0"/>
              </a:rPr>
              <a:t>и </a:t>
            </a:r>
            <a:r>
              <a:rPr lang="ru-RU" sz="2000" dirty="0" smtClean="0">
                <a:latin typeface="Calibri" pitchFamily="34" charset="0"/>
              </a:rPr>
              <a:t>качеством </a:t>
            </a:r>
            <a:r>
              <a:rPr lang="ru-RU" sz="2000" dirty="0">
                <a:latin typeface="Calibri" pitchFamily="34" charset="0"/>
              </a:rPr>
              <a:t>основывается не только на </a:t>
            </a:r>
            <a:r>
              <a:rPr lang="ru-RU" sz="2000" dirty="0" smtClean="0">
                <a:latin typeface="Calibri" pitchFamily="34" charset="0"/>
              </a:rPr>
              <a:t>минимальной закупочной цене </a:t>
            </a:r>
            <a:r>
              <a:rPr lang="ru-RU" sz="2000" dirty="0">
                <a:latin typeface="Calibri" pitchFamily="34" charset="0"/>
              </a:rPr>
              <a:t>(</a:t>
            </a:r>
            <a:r>
              <a:rPr lang="ru-RU" sz="2000" dirty="0" smtClean="0">
                <a:latin typeface="Calibri" pitchFamily="34" charset="0"/>
              </a:rPr>
              <a:t>экономия), </a:t>
            </a:r>
            <a:r>
              <a:rPr lang="ru-RU" sz="2000" dirty="0">
                <a:latin typeface="Calibri" pitchFamily="34" charset="0"/>
              </a:rPr>
              <a:t>но и на </a:t>
            </a:r>
            <a:r>
              <a:rPr lang="ru-RU" sz="2000" b="1" dirty="0">
                <a:latin typeface="Calibri" pitchFamily="34" charset="0"/>
              </a:rPr>
              <a:t>максимальной эффективности и </a:t>
            </a:r>
            <a:r>
              <a:rPr lang="ru-RU" sz="2000" b="1" dirty="0" smtClean="0">
                <a:latin typeface="Calibri" pitchFamily="34" charset="0"/>
              </a:rPr>
              <a:t>рациональности покупки</a:t>
            </a:r>
            <a:r>
              <a:rPr lang="ru-RU" sz="2000" dirty="0" smtClean="0">
                <a:latin typeface="Calibri" pitchFamily="34" charset="0"/>
              </a:rPr>
              <a:t>. </a:t>
            </a:r>
            <a:endParaRPr lang="tr-TR" sz="2000" dirty="0" smtClean="0">
              <a:latin typeface="Calibri" pitchFamily="34" charset="0"/>
            </a:endParaRPr>
          </a:p>
          <a:p>
            <a:r>
              <a:rPr lang="ru-RU" sz="2000" dirty="0" smtClean="0">
                <a:latin typeface="Calibri" pitchFamily="34" charset="0"/>
              </a:rPr>
              <a:t>Таким образом, значение </a:t>
            </a:r>
            <a:r>
              <a:rPr lang="tr-TR" sz="2000" dirty="0" smtClean="0">
                <a:latin typeface="Calibri" pitchFamily="34" charset="0"/>
              </a:rPr>
              <a:t>VFM </a:t>
            </a:r>
            <a:r>
              <a:rPr lang="ru-RU" sz="2000" dirty="0" smtClean="0">
                <a:latin typeface="Calibri" pitchFamily="34" charset="0"/>
              </a:rPr>
              <a:t>имеет решающее значение для измерения эффективности государственных закупок.</a:t>
            </a:r>
            <a:endParaRPr lang="tr-TR" sz="2000" dirty="0">
              <a:latin typeface="Calibri" pitchFamily="34" charset="0"/>
            </a:endParaRPr>
          </a:p>
        </p:txBody>
      </p:sp>
      <p:pic>
        <p:nvPicPr>
          <p:cNvPr id="12292" name="Picture 4" descr="http://static.guim.co.uk/sys-images/Guardian/Pix/pictures/2012/3/30/1333118491685/coins-on-scales-00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761540"/>
            <a:ext cx="43815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9245" y="3786216"/>
            <a:ext cx="28860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08195" y="4172727"/>
            <a:ext cx="1288173" cy="369332"/>
          </a:xfrm>
          <a:prstGeom prst="rect">
            <a:avLst/>
          </a:prstGeom>
          <a:noFill/>
        </p:spPr>
        <p:txBody>
          <a:bodyPr wrap="none" rtlCol="0">
            <a:spAutoFit/>
          </a:bodyPr>
          <a:lstStyle/>
          <a:p>
            <a:r>
              <a:rPr lang="ru-RU" dirty="0" smtClean="0"/>
              <a:t>стоимость</a:t>
            </a:r>
            <a:endParaRPr lang="en-US" dirty="0"/>
          </a:p>
        </p:txBody>
      </p:sp>
      <p:sp>
        <p:nvSpPr>
          <p:cNvPr id="9" name="TextBox 8"/>
          <p:cNvSpPr txBox="1"/>
          <p:nvPr/>
        </p:nvSpPr>
        <p:spPr>
          <a:xfrm>
            <a:off x="6047217" y="5517232"/>
            <a:ext cx="1521955" cy="369332"/>
          </a:xfrm>
          <a:prstGeom prst="rect">
            <a:avLst/>
          </a:prstGeom>
          <a:noFill/>
        </p:spPr>
        <p:txBody>
          <a:bodyPr wrap="none" rtlCol="0">
            <a:spAutoFit/>
          </a:bodyPr>
          <a:lstStyle/>
          <a:p>
            <a:r>
              <a:rPr lang="ru-RU" smtClean="0"/>
              <a:t>потребность</a:t>
            </a:r>
            <a:endParaRPr lang="en-US" dirty="0"/>
          </a:p>
        </p:txBody>
      </p:sp>
      <p:sp>
        <p:nvSpPr>
          <p:cNvPr id="10" name="TextBox 9"/>
          <p:cNvSpPr txBox="1"/>
          <p:nvPr/>
        </p:nvSpPr>
        <p:spPr>
          <a:xfrm>
            <a:off x="7668344" y="5517232"/>
            <a:ext cx="1132682" cy="369332"/>
          </a:xfrm>
          <a:prstGeom prst="rect">
            <a:avLst/>
          </a:prstGeom>
          <a:noFill/>
        </p:spPr>
        <p:txBody>
          <a:bodyPr wrap="none" rtlCol="0">
            <a:spAutoFit/>
          </a:bodyPr>
          <a:lstStyle/>
          <a:p>
            <a:r>
              <a:rPr lang="ru-RU" dirty="0" smtClean="0"/>
              <a:t>качество</a:t>
            </a:r>
            <a:endParaRPr lang="en-US" dirty="0"/>
          </a:p>
        </p:txBody>
      </p:sp>
    </p:spTree>
    <p:extLst>
      <p:ext uri="{BB962C8B-B14F-4D97-AF65-F5344CB8AC3E}">
        <p14:creationId xmlns:p14="http://schemas.microsoft.com/office/powerpoint/2010/main" val="2619583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835696" y="1"/>
            <a:ext cx="6480720" cy="1052735"/>
          </a:xfrm>
        </p:spPr>
        <p:txBody>
          <a:bodyPr/>
          <a:lstStyle/>
          <a:p>
            <a:pPr lvl="1"/>
            <a:r>
              <a:rPr lang="tr-TR" sz="3200" dirty="0" smtClean="0"/>
              <a:t>  </a:t>
            </a:r>
            <a:r>
              <a:rPr lang="ru-RU" sz="2800" b="1" dirty="0" smtClean="0">
                <a:latin typeface="Calibri" pitchFamily="34" charset="0"/>
              </a:rPr>
              <a:t>Система государственных закупок Турции (СГЗТ)</a:t>
            </a:r>
            <a:endParaRPr lang="en-US" sz="2800" b="1" dirty="0">
              <a:solidFill>
                <a:schemeClr val="tx1"/>
              </a:solidFill>
              <a:latin typeface="Calibri" pitchFamily="34" charset="0"/>
            </a:endParaRPr>
          </a:p>
        </p:txBody>
      </p:sp>
      <p:sp>
        <p:nvSpPr>
          <p:cNvPr id="150531" name="Rectangle 3"/>
          <p:cNvSpPr>
            <a:spLocks noGrp="1" noChangeArrowheads="1"/>
          </p:cNvSpPr>
          <p:nvPr>
            <p:ph type="body" idx="1"/>
          </p:nvPr>
        </p:nvSpPr>
        <p:spPr>
          <a:xfrm>
            <a:off x="0" y="1196752"/>
            <a:ext cx="9144000" cy="5400600"/>
          </a:xfrm>
        </p:spPr>
        <p:txBody>
          <a:bodyPr/>
          <a:lstStyle/>
          <a:p>
            <a:pPr lvl="0" algn="just" fontAlgn="auto">
              <a:spcBef>
                <a:spcPts val="0"/>
              </a:spcBef>
              <a:spcAft>
                <a:spcPts val="0"/>
              </a:spcAft>
              <a:buClr>
                <a:srgbClr val="C84340">
                  <a:lumMod val="50000"/>
                </a:srgbClr>
              </a:buClr>
              <a:buSzPct val="75000"/>
              <a:buFont typeface="Wingdings" pitchFamily="2" charset="2"/>
              <a:buChar char="Ø"/>
            </a:pPr>
            <a:r>
              <a:rPr lang="ru-RU" sz="2400" kern="1200" dirty="0" smtClean="0">
                <a:solidFill>
                  <a:srgbClr val="E8DED8">
                    <a:lumMod val="10000"/>
                  </a:srgbClr>
                </a:solidFill>
                <a:latin typeface="Calibri" pitchFamily="34" charset="0"/>
              </a:rPr>
              <a:t>В основе системы государственных закупок Турции лежат четыре исторических краеугольных камня</a:t>
            </a:r>
            <a:r>
              <a:rPr lang="tr-TR" sz="2400" kern="1200" dirty="0" smtClean="0">
                <a:solidFill>
                  <a:srgbClr val="E8DED8">
                    <a:lumMod val="10000"/>
                  </a:srgbClr>
                </a:solidFill>
                <a:latin typeface="Calibri" pitchFamily="34" charset="0"/>
              </a:rPr>
              <a:t>:</a:t>
            </a:r>
          </a:p>
          <a:p>
            <a:pPr lvl="1" algn="just" fontAlgn="auto">
              <a:spcBef>
                <a:spcPts val="0"/>
              </a:spcBef>
              <a:spcAft>
                <a:spcPts val="0"/>
              </a:spcAft>
              <a:buClr>
                <a:srgbClr val="C84340">
                  <a:lumMod val="50000"/>
                </a:srgbClr>
              </a:buClr>
              <a:buSzPct val="75000"/>
              <a:buFont typeface="Wingdings" pitchFamily="2" charset="2"/>
              <a:buChar char="Ø"/>
            </a:pPr>
            <a:r>
              <a:rPr lang="tr-TR" sz="2000" kern="1200" dirty="0" smtClean="0">
                <a:solidFill>
                  <a:srgbClr val="E8DED8">
                    <a:lumMod val="10000"/>
                  </a:srgbClr>
                </a:solidFill>
                <a:latin typeface="Calibri" pitchFamily="34" charset="0"/>
              </a:rPr>
              <a:t>1)</a:t>
            </a:r>
            <a:r>
              <a:rPr lang="tr-TR" sz="2000" kern="1200" dirty="0">
                <a:solidFill>
                  <a:srgbClr val="E8DED8">
                    <a:lumMod val="10000"/>
                  </a:srgbClr>
                </a:solidFill>
                <a:latin typeface="Calibri" pitchFamily="34" charset="0"/>
              </a:rPr>
              <a:t> </a:t>
            </a:r>
            <a:r>
              <a:rPr lang="ru-RU" sz="2000" kern="1200" dirty="0" smtClean="0">
                <a:solidFill>
                  <a:srgbClr val="E8DED8">
                    <a:lumMod val="10000"/>
                  </a:srgbClr>
                </a:solidFill>
                <a:latin typeface="Calibri" pitchFamily="34" charset="0"/>
              </a:rPr>
              <a:t>Закон №661 «О проведении аукционов, конкурсов и тендеров» от 22 апреля </a:t>
            </a:r>
            <a:r>
              <a:rPr lang="tr-TR" sz="2000" kern="1200" dirty="0" smtClean="0">
                <a:solidFill>
                  <a:srgbClr val="E8DED8">
                    <a:lumMod val="10000"/>
                  </a:srgbClr>
                </a:solidFill>
                <a:latin typeface="Calibri" pitchFamily="34" charset="0"/>
              </a:rPr>
              <a:t>1925</a:t>
            </a:r>
            <a:r>
              <a:rPr lang="ru-RU" sz="2000" kern="1200" dirty="0" smtClean="0">
                <a:solidFill>
                  <a:srgbClr val="E8DED8">
                    <a:lumMod val="10000"/>
                  </a:srgbClr>
                </a:solidFill>
                <a:latin typeface="Calibri" pitchFamily="34" charset="0"/>
              </a:rPr>
              <a:t> г.</a:t>
            </a:r>
            <a:endParaRPr lang="tr-TR" sz="2000" kern="1200" dirty="0" smtClean="0">
              <a:solidFill>
                <a:srgbClr val="E8DED8">
                  <a:lumMod val="10000"/>
                </a:srgbClr>
              </a:solidFill>
              <a:latin typeface="Calibri" pitchFamily="34" charset="0"/>
            </a:endParaRPr>
          </a:p>
          <a:p>
            <a:pPr lvl="1" algn="just" fontAlgn="auto">
              <a:spcBef>
                <a:spcPts val="0"/>
              </a:spcBef>
              <a:spcAft>
                <a:spcPts val="0"/>
              </a:spcAft>
              <a:buClr>
                <a:srgbClr val="C84340">
                  <a:lumMod val="50000"/>
                </a:srgbClr>
              </a:buClr>
              <a:buSzPct val="75000"/>
              <a:buFont typeface="Wingdings" pitchFamily="2" charset="2"/>
              <a:buChar char="Ø"/>
            </a:pPr>
            <a:r>
              <a:rPr lang="tr-TR" sz="2000" kern="1200" dirty="0" smtClean="0">
                <a:solidFill>
                  <a:srgbClr val="E8DED8">
                    <a:lumMod val="10000"/>
                  </a:srgbClr>
                </a:solidFill>
                <a:latin typeface="Calibri" pitchFamily="34" charset="0"/>
              </a:rPr>
              <a:t>2)</a:t>
            </a:r>
            <a:r>
              <a:rPr lang="tr-TR" sz="2000" kern="1200" dirty="0">
                <a:solidFill>
                  <a:srgbClr val="E8DED8">
                    <a:lumMod val="10000"/>
                  </a:srgbClr>
                </a:solidFill>
                <a:latin typeface="Calibri" pitchFamily="34" charset="0"/>
              </a:rPr>
              <a:t> </a:t>
            </a:r>
            <a:r>
              <a:rPr lang="ru-RU" sz="2000" kern="1200" dirty="0" smtClean="0">
                <a:solidFill>
                  <a:srgbClr val="E8DED8">
                    <a:lumMod val="10000"/>
                  </a:srgbClr>
                </a:solidFill>
                <a:latin typeface="Calibri" pitchFamily="34" charset="0"/>
              </a:rPr>
              <a:t>Акт №2490 «О проведении аукционов и тендеров» от 10 декабря 1934 г.</a:t>
            </a:r>
            <a:endParaRPr lang="tr-TR" sz="2000" kern="1200" dirty="0" smtClean="0">
              <a:solidFill>
                <a:srgbClr val="E8DED8">
                  <a:lumMod val="10000"/>
                </a:srgbClr>
              </a:solidFill>
              <a:latin typeface="Calibri" pitchFamily="34" charset="0"/>
            </a:endParaRPr>
          </a:p>
          <a:p>
            <a:pPr lvl="1" algn="just" fontAlgn="auto">
              <a:spcBef>
                <a:spcPts val="0"/>
              </a:spcBef>
              <a:spcAft>
                <a:spcPts val="0"/>
              </a:spcAft>
              <a:buClr>
                <a:srgbClr val="C84340">
                  <a:lumMod val="50000"/>
                </a:srgbClr>
              </a:buClr>
              <a:buSzPct val="75000"/>
              <a:buFont typeface="Wingdings" pitchFamily="2" charset="2"/>
              <a:buChar char="Ø"/>
            </a:pPr>
            <a:r>
              <a:rPr lang="tr-TR" sz="2000" kern="1200" dirty="0" smtClean="0">
                <a:solidFill>
                  <a:srgbClr val="E8DED8">
                    <a:lumMod val="10000"/>
                  </a:srgbClr>
                </a:solidFill>
                <a:latin typeface="Calibri" pitchFamily="34" charset="0"/>
              </a:rPr>
              <a:t>3) </a:t>
            </a:r>
            <a:r>
              <a:rPr lang="ru-RU" sz="2000" kern="1200" dirty="0" smtClean="0">
                <a:solidFill>
                  <a:srgbClr val="E8DED8">
                    <a:lumMod val="10000"/>
                  </a:srgbClr>
                </a:solidFill>
                <a:latin typeface="Calibri" pitchFamily="34" charset="0"/>
              </a:rPr>
              <a:t>Закон №</a:t>
            </a:r>
            <a:r>
              <a:rPr lang="tr-TR" sz="2000" kern="1200" dirty="0" smtClean="0">
                <a:solidFill>
                  <a:srgbClr val="E8DED8">
                    <a:lumMod val="10000"/>
                  </a:srgbClr>
                </a:solidFill>
                <a:latin typeface="Calibri" pitchFamily="34" charset="0"/>
              </a:rPr>
              <a:t>2886 </a:t>
            </a:r>
            <a:r>
              <a:rPr lang="ru-RU" sz="2000" kern="1200" dirty="0" smtClean="0">
                <a:solidFill>
                  <a:srgbClr val="E8DED8">
                    <a:lumMod val="10000"/>
                  </a:srgbClr>
                </a:solidFill>
                <a:latin typeface="Calibri" pitchFamily="34" charset="0"/>
              </a:rPr>
              <a:t>«О проведении государственных тендеров» от 8 сентября </a:t>
            </a:r>
            <a:r>
              <a:rPr lang="tr-TR" sz="2000" kern="1200" dirty="0" smtClean="0">
                <a:solidFill>
                  <a:srgbClr val="E8DED8">
                    <a:lumMod val="10000"/>
                  </a:srgbClr>
                </a:solidFill>
                <a:latin typeface="Calibri" pitchFamily="34" charset="0"/>
              </a:rPr>
              <a:t>1983</a:t>
            </a:r>
            <a:r>
              <a:rPr lang="ru-RU" sz="2000" kern="1200" dirty="0" smtClean="0">
                <a:solidFill>
                  <a:srgbClr val="E8DED8">
                    <a:lumMod val="10000"/>
                  </a:srgbClr>
                </a:solidFill>
                <a:latin typeface="Calibri" pitchFamily="34" charset="0"/>
              </a:rPr>
              <a:t> г.</a:t>
            </a:r>
            <a:endParaRPr lang="tr-TR" sz="2000" kern="1200" dirty="0" smtClean="0">
              <a:solidFill>
                <a:srgbClr val="E8DED8">
                  <a:lumMod val="10000"/>
                </a:srgbClr>
              </a:solidFill>
              <a:latin typeface="Calibri" pitchFamily="34" charset="0"/>
            </a:endParaRPr>
          </a:p>
          <a:p>
            <a:pPr lvl="1" algn="just" fontAlgn="auto">
              <a:spcBef>
                <a:spcPts val="0"/>
              </a:spcBef>
              <a:spcAft>
                <a:spcPts val="0"/>
              </a:spcAft>
              <a:buClr>
                <a:srgbClr val="C84340">
                  <a:lumMod val="50000"/>
                </a:srgbClr>
              </a:buClr>
              <a:buSzPct val="75000"/>
              <a:buFont typeface="Wingdings" pitchFamily="2" charset="2"/>
              <a:buChar char="Ø"/>
            </a:pPr>
            <a:r>
              <a:rPr lang="tr-TR" sz="2000" kern="1200" dirty="0" smtClean="0">
                <a:solidFill>
                  <a:srgbClr val="E8DED8">
                    <a:lumMod val="10000"/>
                  </a:srgbClr>
                </a:solidFill>
                <a:latin typeface="Calibri" pitchFamily="34" charset="0"/>
              </a:rPr>
              <a:t>4)</a:t>
            </a:r>
            <a:r>
              <a:rPr lang="tr-TR" sz="2000" kern="1200" dirty="0">
                <a:solidFill>
                  <a:srgbClr val="E8DED8">
                    <a:lumMod val="10000"/>
                  </a:srgbClr>
                </a:solidFill>
                <a:latin typeface="Calibri" pitchFamily="34" charset="0"/>
              </a:rPr>
              <a:t> </a:t>
            </a:r>
            <a:r>
              <a:rPr lang="ru-RU" sz="2000" kern="1200" dirty="0" smtClean="0">
                <a:solidFill>
                  <a:srgbClr val="E8DED8">
                    <a:lumMod val="10000"/>
                  </a:srgbClr>
                </a:solidFill>
                <a:latin typeface="Calibri" pitchFamily="34" charset="0"/>
              </a:rPr>
              <a:t>Закон №4734 «О государственных закупках» </a:t>
            </a:r>
            <a:r>
              <a:rPr lang="tr-TR" sz="2000" kern="1200" dirty="0" smtClean="0">
                <a:solidFill>
                  <a:srgbClr val="E8DED8">
                    <a:lumMod val="10000"/>
                  </a:srgbClr>
                </a:solidFill>
                <a:latin typeface="Calibri" pitchFamily="34" charset="0"/>
              </a:rPr>
              <a:t>(</a:t>
            </a:r>
            <a:r>
              <a:rPr lang="ru-RU" sz="2000" kern="1200" dirty="0" err="1" smtClean="0">
                <a:solidFill>
                  <a:srgbClr val="E8DED8">
                    <a:lumMod val="10000"/>
                  </a:srgbClr>
                </a:solidFill>
                <a:latin typeface="Calibri" pitchFamily="34" charset="0"/>
              </a:rPr>
              <a:t>ЗоГЗ</a:t>
            </a:r>
            <a:r>
              <a:rPr lang="tr-TR" sz="2000" kern="1200" dirty="0" smtClean="0">
                <a:solidFill>
                  <a:srgbClr val="E8DED8">
                    <a:lumMod val="10000"/>
                  </a:srgbClr>
                </a:solidFill>
                <a:latin typeface="Calibri" pitchFamily="34" charset="0"/>
              </a:rPr>
              <a:t>) </a:t>
            </a:r>
            <a:r>
              <a:rPr lang="ru-RU" sz="2000" kern="1200" dirty="0" smtClean="0">
                <a:solidFill>
                  <a:srgbClr val="E8DED8">
                    <a:lumMod val="10000"/>
                  </a:srgbClr>
                </a:solidFill>
                <a:latin typeface="Calibri" pitchFamily="34" charset="0"/>
              </a:rPr>
              <a:t>от 4 января </a:t>
            </a:r>
            <a:r>
              <a:rPr lang="tr-TR" sz="2000" kern="1200" dirty="0" smtClean="0">
                <a:solidFill>
                  <a:srgbClr val="E8DED8">
                    <a:lumMod val="10000"/>
                  </a:srgbClr>
                </a:solidFill>
                <a:latin typeface="Calibri" pitchFamily="34" charset="0"/>
              </a:rPr>
              <a:t>2002</a:t>
            </a:r>
            <a:r>
              <a:rPr lang="ru-RU" sz="2000" kern="1200" dirty="0" smtClean="0">
                <a:solidFill>
                  <a:srgbClr val="E8DED8">
                    <a:lumMod val="10000"/>
                  </a:srgbClr>
                </a:solidFill>
                <a:latin typeface="Calibri" pitchFamily="34" charset="0"/>
              </a:rPr>
              <a:t> г.</a:t>
            </a:r>
            <a:endParaRPr lang="tr-TR" sz="2000" kern="1200" dirty="0" smtClean="0">
              <a:solidFill>
                <a:srgbClr val="E8DED8">
                  <a:lumMod val="10000"/>
                </a:srgbClr>
              </a:solidFill>
              <a:latin typeface="Calibri" pitchFamily="34" charset="0"/>
            </a:endParaRPr>
          </a:p>
          <a:p>
            <a:pPr lvl="1" algn="just" fontAlgn="auto">
              <a:spcBef>
                <a:spcPts val="0"/>
              </a:spcBef>
              <a:spcAft>
                <a:spcPts val="0"/>
              </a:spcAft>
              <a:buClr>
                <a:srgbClr val="C84340">
                  <a:lumMod val="50000"/>
                </a:srgbClr>
              </a:buClr>
              <a:buSzPct val="75000"/>
              <a:buFont typeface="Wingdings" pitchFamily="2" charset="2"/>
              <a:buChar char="Ø"/>
            </a:pPr>
            <a:endParaRPr lang="tr-TR" sz="2000" kern="1200" dirty="0">
              <a:solidFill>
                <a:srgbClr val="E8DED8">
                  <a:lumMod val="10000"/>
                </a:srgbClr>
              </a:solidFill>
              <a:latin typeface="Calibri"/>
            </a:endParaRPr>
          </a:p>
        </p:txBody>
      </p:sp>
      <p:pic>
        <p:nvPicPr>
          <p:cNvPr id="1028" name="Picture 4" descr="http://im.haberturk.com/2012/02/13/715474_detay.jpg?132913546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437112"/>
            <a:ext cx="1848209" cy="18928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mu İhale Kurum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7073" y="4437112"/>
            <a:ext cx="819063" cy="1892820"/>
          </a:xfrm>
          <a:prstGeom prst="rect">
            <a:avLst/>
          </a:prstGeom>
          <a:noFill/>
          <a:extLst>
            <a:ext uri="{909E8E84-426E-40DD-AFC4-6F175D3DCCD1}">
              <a14:hiddenFill xmlns:a14="http://schemas.microsoft.com/office/drawing/2010/main">
                <a:solidFill>
                  <a:srgbClr val="FFFFFF"/>
                </a:solidFill>
              </a14:hiddenFill>
            </a:ext>
          </a:extLst>
        </p:spPr>
      </p:pic>
      <p:sp>
        <p:nvSpPr>
          <p:cNvPr id="2" name="Yuvarlatılmış Dikdörtgen 1"/>
          <p:cNvSpPr/>
          <p:nvPr/>
        </p:nvSpPr>
        <p:spPr>
          <a:xfrm>
            <a:off x="971600" y="4005064"/>
            <a:ext cx="2592288" cy="23248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err="1" smtClean="0">
                <a:solidFill>
                  <a:srgbClr val="FF0000"/>
                </a:solidFill>
              </a:rPr>
              <a:t>ЗоГЗ</a:t>
            </a:r>
            <a:r>
              <a:rPr lang="ru-RU" dirty="0" smtClean="0">
                <a:solidFill>
                  <a:srgbClr val="FF0000"/>
                </a:solidFill>
              </a:rPr>
              <a:t> позволил создать передовую модель в соответствии с нормами международных закупок</a:t>
            </a:r>
            <a:r>
              <a:rPr lang="tr-TR" dirty="0" smtClean="0">
                <a:solidFill>
                  <a:srgbClr val="FF0000"/>
                </a:solidFill>
              </a:rPr>
              <a:t>.</a:t>
            </a:r>
            <a:endParaRPr lang="tr-TR" dirty="0">
              <a:solidFill>
                <a:srgbClr val="FF0000"/>
              </a:solidFill>
            </a:endParaRPr>
          </a:p>
        </p:txBody>
      </p:sp>
    </p:spTree>
    <p:extLst>
      <p:ext uri="{BB962C8B-B14F-4D97-AF65-F5344CB8AC3E}">
        <p14:creationId xmlns:p14="http://schemas.microsoft.com/office/powerpoint/2010/main" val="3341233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889702" y="116633"/>
            <a:ext cx="6426714" cy="936104"/>
          </a:xfrm>
        </p:spPr>
        <p:txBody>
          <a:bodyPr/>
          <a:lstStyle/>
          <a:p>
            <a:pPr lvl="1"/>
            <a:r>
              <a:rPr lang="tr-TR" sz="3600" dirty="0"/>
              <a:t> </a:t>
            </a:r>
            <a:r>
              <a:rPr lang="ru-RU" sz="3200" b="1" dirty="0">
                <a:latin typeface="Calibri" pitchFamily="34" charset="0"/>
              </a:rPr>
              <a:t>Система государственных закупок Турции (СГЗТ)</a:t>
            </a:r>
            <a:endParaRPr lang="en-US" sz="2800" b="1" dirty="0">
              <a:solidFill>
                <a:schemeClr val="tx1"/>
              </a:solidFill>
              <a:latin typeface="Calibri" pitchFamily="34" charset="0"/>
            </a:endParaRPr>
          </a:p>
        </p:txBody>
      </p:sp>
      <p:sp>
        <p:nvSpPr>
          <p:cNvPr id="150531" name="Rectangle 3"/>
          <p:cNvSpPr>
            <a:spLocks noGrp="1" noChangeArrowheads="1"/>
          </p:cNvSpPr>
          <p:nvPr>
            <p:ph type="body" idx="1"/>
          </p:nvPr>
        </p:nvSpPr>
        <p:spPr>
          <a:xfrm>
            <a:off x="0" y="1196752"/>
            <a:ext cx="9144000" cy="5400600"/>
          </a:xfrm>
        </p:spPr>
        <p:txBody>
          <a:bodyPr/>
          <a:lstStyle/>
          <a:p>
            <a:pPr lvl="0" algn="just" fontAlgn="auto">
              <a:spcBef>
                <a:spcPts val="0"/>
              </a:spcBef>
              <a:spcAft>
                <a:spcPts val="0"/>
              </a:spcAft>
              <a:buClr>
                <a:srgbClr val="C84340">
                  <a:lumMod val="50000"/>
                </a:srgbClr>
              </a:buClr>
              <a:buSzPct val="75000"/>
              <a:buFont typeface="Wingdings" pitchFamily="2" charset="2"/>
              <a:buChar char="Ø"/>
            </a:pPr>
            <a:r>
              <a:rPr lang="ru-RU" sz="2200" kern="1200" dirty="0" smtClean="0">
                <a:solidFill>
                  <a:srgbClr val="E8DED8">
                    <a:lumMod val="10000"/>
                  </a:srgbClr>
                </a:solidFill>
                <a:latin typeface="Calibri"/>
              </a:rPr>
              <a:t>В </a:t>
            </a:r>
            <a:r>
              <a:rPr lang="ru-RU" sz="2200" kern="1200" dirty="0">
                <a:solidFill>
                  <a:srgbClr val="E8DED8">
                    <a:lumMod val="10000"/>
                  </a:srgbClr>
                </a:solidFill>
                <a:latin typeface="Calibri"/>
              </a:rPr>
              <a:t>настоящее время государственные закупки </a:t>
            </a:r>
            <a:r>
              <a:rPr lang="ru-RU" sz="2200" kern="1200" dirty="0" smtClean="0">
                <a:solidFill>
                  <a:srgbClr val="E8DED8">
                    <a:lumMod val="10000"/>
                  </a:srgbClr>
                </a:solidFill>
                <a:latin typeface="Calibri"/>
              </a:rPr>
              <a:t>регулируются Законом №4734 «О государственных закупках», </a:t>
            </a:r>
            <a:r>
              <a:rPr lang="ru-RU" sz="2200" kern="1200" dirty="0">
                <a:solidFill>
                  <a:srgbClr val="E8DED8">
                    <a:lumMod val="10000"/>
                  </a:srgbClr>
                </a:solidFill>
                <a:latin typeface="Calibri"/>
              </a:rPr>
              <a:t>вступившим в силу с 1 января 2003 года. </a:t>
            </a:r>
            <a:endParaRPr lang="tr-TR" sz="2200" kern="1200" dirty="0" smtClean="0">
              <a:solidFill>
                <a:srgbClr val="E8DED8">
                  <a:lumMod val="10000"/>
                </a:srgbClr>
              </a:solidFill>
              <a:latin typeface="Calibri"/>
            </a:endParaRPr>
          </a:p>
          <a:p>
            <a:pPr algn="just" fontAlgn="auto">
              <a:spcBef>
                <a:spcPts val="0"/>
              </a:spcBef>
              <a:spcAft>
                <a:spcPts val="0"/>
              </a:spcAft>
              <a:buClr>
                <a:srgbClr val="C84340">
                  <a:lumMod val="50000"/>
                </a:srgbClr>
              </a:buClr>
              <a:buSzPct val="75000"/>
              <a:buFont typeface="Wingdings" pitchFamily="2" charset="2"/>
              <a:buChar char="Ø"/>
            </a:pPr>
            <a:r>
              <a:rPr lang="ru-RU" sz="2200" kern="1200" dirty="0" smtClean="0">
                <a:solidFill>
                  <a:srgbClr val="E8DED8">
                    <a:lumMod val="10000"/>
                  </a:srgbClr>
                </a:solidFill>
                <a:latin typeface="Calibri"/>
              </a:rPr>
              <a:t>Одной </a:t>
            </a:r>
            <a:r>
              <a:rPr lang="ru-RU" sz="2200" kern="1200" dirty="0">
                <a:solidFill>
                  <a:srgbClr val="E8DED8">
                    <a:lumMod val="10000"/>
                  </a:srgbClr>
                </a:solidFill>
                <a:latin typeface="Calibri"/>
              </a:rPr>
              <a:t>из целей подготовки нового закона о государственных закупках была адаптация к </a:t>
            </a:r>
            <a:r>
              <a:rPr lang="ru-RU" sz="2200" kern="1200" dirty="0" smtClean="0">
                <a:solidFill>
                  <a:srgbClr val="E8DED8">
                    <a:lumMod val="10000"/>
                  </a:srgbClr>
                </a:solidFill>
                <a:latin typeface="Calibri"/>
              </a:rPr>
              <a:t>имеющимся международным </a:t>
            </a:r>
            <a:r>
              <a:rPr lang="ru-RU" sz="2200" kern="1200" dirty="0">
                <a:solidFill>
                  <a:srgbClr val="E8DED8">
                    <a:lumMod val="10000"/>
                  </a:srgbClr>
                </a:solidFill>
                <a:latin typeface="Calibri"/>
              </a:rPr>
              <a:t>нормам и стандартам, регулирующим государственные закупки (Директивы ЕС по закупкам, Типовой закон ЮНСИТРАЛ о закупках, Руководство по закупкам Всемирного банка и т.д.).</a:t>
            </a:r>
            <a:endParaRPr lang="en-US" sz="2200" kern="1200" dirty="0">
              <a:solidFill>
                <a:srgbClr val="E8DED8">
                  <a:lumMod val="10000"/>
                </a:srgbClr>
              </a:solidFill>
              <a:latin typeface="Calibri"/>
            </a:endParaRPr>
          </a:p>
          <a:p>
            <a:pPr lvl="0" algn="just" fontAlgn="auto">
              <a:spcBef>
                <a:spcPts val="0"/>
              </a:spcBef>
              <a:spcAft>
                <a:spcPts val="0"/>
              </a:spcAft>
              <a:buClr>
                <a:srgbClr val="C84340">
                  <a:lumMod val="50000"/>
                </a:srgbClr>
              </a:buClr>
              <a:buSzPct val="75000"/>
              <a:buFont typeface="Wingdings" pitchFamily="2" charset="2"/>
              <a:buChar char="Ø"/>
            </a:pPr>
            <a:endParaRPr lang="en-US" sz="2200" kern="1200" dirty="0">
              <a:solidFill>
                <a:srgbClr val="E8DED8">
                  <a:lumMod val="10000"/>
                </a:srgbClr>
              </a:solidFill>
              <a:latin typeface="Calibri"/>
            </a:endParaRPr>
          </a:p>
          <a:p>
            <a:pPr fontAlgn="auto">
              <a:spcBef>
                <a:spcPts val="0"/>
              </a:spcBef>
              <a:spcAft>
                <a:spcPts val="0"/>
              </a:spcAft>
              <a:buClr>
                <a:srgbClr val="C84340">
                  <a:lumMod val="50000"/>
                </a:srgbClr>
              </a:buClr>
              <a:buSzPct val="75000"/>
              <a:buFont typeface="Wingdings" pitchFamily="2" charset="2"/>
              <a:buChar char="Ø"/>
            </a:pPr>
            <a:endParaRPr lang="tr-TR" sz="1800" kern="1200" dirty="0">
              <a:solidFill>
                <a:srgbClr val="E8DED8">
                  <a:lumMod val="10000"/>
                </a:srgbClr>
              </a:solidFill>
              <a:latin typeface="Calibri"/>
            </a:endParaRPr>
          </a:p>
          <a:p>
            <a:pPr lvl="0" fontAlgn="auto">
              <a:spcBef>
                <a:spcPts val="0"/>
              </a:spcBef>
              <a:spcAft>
                <a:spcPts val="0"/>
              </a:spcAft>
              <a:buClr>
                <a:srgbClr val="C84340">
                  <a:lumMod val="50000"/>
                </a:srgbClr>
              </a:buClr>
              <a:buSzPct val="75000"/>
              <a:buFont typeface="Wingdings" pitchFamily="2" charset="2"/>
              <a:buChar char="Ø"/>
            </a:pPr>
            <a:endParaRPr lang="en-US" sz="1800" kern="1200" dirty="0">
              <a:solidFill>
                <a:srgbClr val="E8DED8">
                  <a:lumMod val="10000"/>
                </a:srgbClr>
              </a:solidFill>
              <a:latin typeface="Calibri"/>
            </a:endParaRPr>
          </a:p>
        </p:txBody>
      </p:sp>
      <p:pic>
        <p:nvPicPr>
          <p:cNvPr id="2050" name="Picture 2" descr="http://www.uzdaily.com/img/banks/world_bank_log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41" y="3858699"/>
            <a:ext cx="1800200" cy="12241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dimiter.eu/thumb/eu.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1263" y="4904678"/>
            <a:ext cx="1404156"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2.gstatic.com/images?q=tbn:ANd9GcQgBXoWkOEpx25CxYIcbQXGXvXudP13PZFIGauzYdUDiPyQUank">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039" y="5774207"/>
            <a:ext cx="2334612" cy="821457"/>
          </a:xfrm>
          <a:prstGeom prst="rect">
            <a:avLst/>
          </a:prstGeom>
          <a:noFill/>
          <a:extLst>
            <a:ext uri="{909E8E84-426E-40DD-AFC4-6F175D3DCCD1}">
              <a14:hiddenFill xmlns:a14="http://schemas.microsoft.com/office/drawing/2010/main">
                <a:solidFill>
                  <a:srgbClr val="FFFFFF"/>
                </a:solidFill>
              </a14:hiddenFill>
            </a:ext>
          </a:extLst>
        </p:spPr>
      </p:pic>
      <p:sp>
        <p:nvSpPr>
          <p:cNvPr id="2" name="Sağ Ok 1"/>
          <p:cNvSpPr/>
          <p:nvPr/>
        </p:nvSpPr>
        <p:spPr>
          <a:xfrm>
            <a:off x="5364088" y="4869159"/>
            <a:ext cx="1656184" cy="360041"/>
          </a:xfrm>
          <a:prstGeom prst="rightArrow">
            <a:avLst/>
          </a:prstGeom>
          <a:solidFill>
            <a:srgbClr val="02519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pic>
        <p:nvPicPr>
          <p:cNvPr id="2056" name="Picture 8" descr="http://www.brazil-works.com/wp-content/uploads/2012/09/WTO-Logo.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2136" y="4258406"/>
            <a:ext cx="2292807" cy="1941588"/>
          </a:xfrm>
          <a:prstGeom prst="rect">
            <a:avLst/>
          </a:prstGeom>
          <a:noFill/>
          <a:extLst>
            <a:ext uri="{909E8E84-426E-40DD-AFC4-6F175D3DCCD1}">
              <a14:hiddenFill xmlns:a14="http://schemas.microsoft.com/office/drawing/2010/main">
                <a:solidFill>
                  <a:srgbClr val="FFFFFF"/>
                </a:solidFill>
              </a14:hiddenFill>
            </a:ext>
          </a:extLst>
        </p:spPr>
      </p:pic>
      <p:sp>
        <p:nvSpPr>
          <p:cNvPr id="3" name="Yuvarlatılmış Dikdörtgen 2"/>
          <p:cNvSpPr/>
          <p:nvPr/>
        </p:nvSpPr>
        <p:spPr>
          <a:xfrm>
            <a:off x="7092280" y="4257091"/>
            <a:ext cx="1944216" cy="154817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1400" dirty="0" smtClean="0">
                <a:latin typeface="Calibri" pitchFamily="34" charset="0"/>
              </a:rPr>
              <a:t>Закон </a:t>
            </a:r>
            <a:r>
              <a:rPr lang="ru-RU" sz="1400" dirty="0">
                <a:latin typeface="Calibri" pitchFamily="34" charset="0"/>
              </a:rPr>
              <a:t>№4734 </a:t>
            </a:r>
            <a:endParaRPr lang="ru-RU" sz="1400" dirty="0" smtClean="0">
              <a:latin typeface="Calibri" pitchFamily="34" charset="0"/>
            </a:endParaRPr>
          </a:p>
          <a:p>
            <a:pPr algn="ctr"/>
            <a:r>
              <a:rPr lang="ru-RU" sz="1400" dirty="0" smtClean="0">
                <a:latin typeface="Calibri" pitchFamily="34" charset="0"/>
              </a:rPr>
              <a:t>«</a:t>
            </a:r>
            <a:r>
              <a:rPr lang="ru-RU" sz="1400" dirty="0">
                <a:latin typeface="Calibri" pitchFamily="34" charset="0"/>
              </a:rPr>
              <a:t>О государственных закупках»</a:t>
            </a:r>
            <a:endParaRPr lang="tr-TR" sz="1400" dirty="0">
              <a:latin typeface="Calibri" pitchFamily="34" charset="0"/>
            </a:endParaRPr>
          </a:p>
        </p:txBody>
      </p:sp>
    </p:spTree>
    <p:extLst>
      <p:ext uri="{BB962C8B-B14F-4D97-AF65-F5344CB8AC3E}">
        <p14:creationId xmlns:p14="http://schemas.microsoft.com/office/powerpoint/2010/main" val="2070557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5166"/>
            <a:ext cx="8229600" cy="1143000"/>
          </a:xfrm>
        </p:spPr>
        <p:txBody>
          <a:bodyPr/>
          <a:lstStyle/>
          <a:p>
            <a:r>
              <a:rPr lang="ru-RU" sz="3200" b="1" dirty="0" smtClean="0"/>
              <a:t>Методология </a:t>
            </a:r>
            <a:br>
              <a:rPr lang="ru-RU" sz="3200" b="1" dirty="0" smtClean="0"/>
            </a:br>
            <a:r>
              <a:rPr lang="ru-RU" sz="3200" b="1" dirty="0" smtClean="0"/>
              <a:t>оценки эффективности</a:t>
            </a:r>
            <a:endParaRPr lang="tr-TR" sz="3200" b="1"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8931080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1636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0"/>
            <a:ext cx="8229600" cy="1143000"/>
          </a:xfrm>
        </p:spPr>
        <p:txBody>
          <a:bodyPr/>
          <a:lstStyle/>
          <a:p>
            <a:r>
              <a:rPr lang="ru-RU" dirty="0" smtClean="0"/>
              <a:t>Оценка эффективности</a:t>
            </a:r>
            <a:endParaRPr lang="tr-TR" dirty="0"/>
          </a:p>
        </p:txBody>
      </p:sp>
      <p:graphicFrame>
        <p:nvGraphicFramePr>
          <p:cNvPr id="5" name="İçerik Yer Tutucusu 3"/>
          <p:cNvGraphicFramePr>
            <a:graphicFrameLocks/>
          </p:cNvGraphicFramePr>
          <p:nvPr>
            <p:extLst>
              <p:ext uri="{D42A27DB-BD31-4B8C-83A1-F6EECF244321}">
                <p14:modId xmlns:p14="http://schemas.microsoft.com/office/powerpoint/2010/main" val="3268307923"/>
              </p:ext>
            </p:extLst>
          </p:nvPr>
        </p:nvGraphicFramePr>
        <p:xfrm>
          <a:off x="383587" y="1568811"/>
          <a:ext cx="5628574" cy="23642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İçerik Yer Tutucusu 3"/>
          <p:cNvGraphicFramePr>
            <a:graphicFrameLocks/>
          </p:cNvGraphicFramePr>
          <p:nvPr>
            <p:extLst>
              <p:ext uri="{D42A27DB-BD31-4B8C-83A1-F6EECF244321}">
                <p14:modId xmlns:p14="http://schemas.microsoft.com/office/powerpoint/2010/main" val="1761068204"/>
              </p:ext>
            </p:extLst>
          </p:nvPr>
        </p:nvGraphicFramePr>
        <p:xfrm>
          <a:off x="755576" y="4293096"/>
          <a:ext cx="7560840" cy="2404864"/>
        </p:xfrm>
        <a:graphic>
          <a:graphicData uri="http://schemas.openxmlformats.org/drawingml/2006/chart">
            <c:chart xmlns:c="http://schemas.openxmlformats.org/drawingml/2006/chart" xmlns:r="http://schemas.openxmlformats.org/officeDocument/2006/relationships" r:id="rId4"/>
          </a:graphicData>
        </a:graphic>
      </p:graphicFrame>
      <p:sp>
        <p:nvSpPr>
          <p:cNvPr id="8" name="Dikdörtgen 7"/>
          <p:cNvSpPr/>
          <p:nvPr/>
        </p:nvSpPr>
        <p:spPr>
          <a:xfrm>
            <a:off x="251520" y="3932065"/>
            <a:ext cx="8712968" cy="36004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just"/>
            <a:endParaRPr lang="tr-TR" dirty="0" smtClean="0">
              <a:solidFill>
                <a:schemeClr val="tx1"/>
              </a:solidFill>
              <a:latin typeface="Calibri" pitchFamily="34" charset="0"/>
            </a:endParaRPr>
          </a:p>
          <a:p>
            <a:pPr algn="just"/>
            <a:r>
              <a:rPr lang="ru-RU" b="1" dirty="0" smtClean="0">
                <a:solidFill>
                  <a:schemeClr val="tx1"/>
                </a:solidFill>
                <a:latin typeface="Arial" panose="020B0604020202020204" pitchFamily="34" charset="0"/>
                <a:cs typeface="Arial" panose="020B0604020202020204" pitchFamily="34" charset="0"/>
              </a:rPr>
              <a:t>Средняя продолжительность разрешения споров после подачи жалобы</a:t>
            </a:r>
            <a:endParaRPr lang="tr-TR" b="1" dirty="0">
              <a:solidFill>
                <a:schemeClr val="tx1"/>
              </a:solidFill>
              <a:latin typeface="Arial" panose="020B0604020202020204" pitchFamily="34" charset="0"/>
              <a:cs typeface="Arial" panose="020B0604020202020204" pitchFamily="34" charset="0"/>
            </a:endParaRPr>
          </a:p>
          <a:p>
            <a:pPr algn="ctr"/>
            <a:endParaRPr lang="tr-TR" dirty="0">
              <a:solidFill>
                <a:schemeClr val="tx1"/>
              </a:solidFill>
              <a:latin typeface="Calibri" pitchFamily="34" charset="0"/>
            </a:endParaRPr>
          </a:p>
        </p:txBody>
      </p:sp>
      <p:sp>
        <p:nvSpPr>
          <p:cNvPr id="9" name="Dikdörtgen 8"/>
          <p:cNvSpPr/>
          <p:nvPr/>
        </p:nvSpPr>
        <p:spPr>
          <a:xfrm>
            <a:off x="755576" y="1124744"/>
            <a:ext cx="5112568" cy="44406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just"/>
            <a:endParaRPr lang="tr-TR" dirty="0" smtClean="0">
              <a:solidFill>
                <a:schemeClr val="tx1"/>
              </a:solidFill>
              <a:latin typeface="Calibri" pitchFamily="34" charset="0"/>
            </a:endParaRPr>
          </a:p>
          <a:p>
            <a:r>
              <a:rPr lang="ru-RU" sz="1600" b="1" dirty="0" smtClean="0">
                <a:solidFill>
                  <a:schemeClr val="tx1"/>
                </a:solidFill>
                <a:latin typeface="Arial" panose="020B0604020202020204" pitchFamily="34" charset="0"/>
                <a:cs typeface="Arial" panose="020B0604020202020204" pitchFamily="34" charset="0"/>
              </a:rPr>
              <a:t>Количество консультаций, предоставленных Управлением государственных закупок (УГЗ)</a:t>
            </a:r>
            <a:endParaRPr lang="tr-TR" sz="1600" b="1" dirty="0">
              <a:solidFill>
                <a:schemeClr val="tx1"/>
              </a:solidFill>
              <a:latin typeface="Arial" panose="020B0604020202020204" pitchFamily="34" charset="0"/>
              <a:cs typeface="Arial" panose="020B0604020202020204" pitchFamily="34" charset="0"/>
            </a:endParaRPr>
          </a:p>
          <a:p>
            <a:pPr algn="ctr"/>
            <a:endParaRPr lang="tr-TR" dirty="0">
              <a:solidFill>
                <a:schemeClr val="tx1"/>
              </a:solidFill>
              <a:latin typeface="Calibri" pitchFamily="34" charset="0"/>
            </a:endParaRPr>
          </a:p>
        </p:txBody>
      </p:sp>
      <p:sp>
        <p:nvSpPr>
          <p:cNvPr id="10" name="Dikdörtgen 9"/>
          <p:cNvSpPr/>
          <p:nvPr/>
        </p:nvSpPr>
        <p:spPr>
          <a:xfrm>
            <a:off x="6084168" y="1346777"/>
            <a:ext cx="2448272" cy="24482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tr-TR" sz="1100" dirty="0" smtClean="0">
              <a:solidFill>
                <a:schemeClr val="tx1"/>
              </a:solidFill>
            </a:endParaRPr>
          </a:p>
          <a:p>
            <a:endParaRPr lang="tr-TR" sz="1100" dirty="0">
              <a:solidFill>
                <a:schemeClr val="tx1"/>
              </a:solidFill>
            </a:endParaRPr>
          </a:p>
          <a:p>
            <a:endParaRPr lang="tr-TR" sz="1100" dirty="0" smtClean="0">
              <a:solidFill>
                <a:schemeClr val="tx1"/>
              </a:solidFill>
            </a:endParaRPr>
          </a:p>
          <a:p>
            <a:pPr algn="just"/>
            <a:endParaRPr lang="tr-TR" sz="1600" dirty="0" smtClean="0">
              <a:solidFill>
                <a:schemeClr val="tx1"/>
              </a:solidFill>
            </a:endParaRPr>
          </a:p>
          <a:p>
            <a:pPr algn="just"/>
            <a:endParaRPr lang="tr-TR" sz="1600" dirty="0">
              <a:solidFill>
                <a:schemeClr val="tx1"/>
              </a:solidFill>
            </a:endParaRPr>
          </a:p>
          <a:p>
            <a:r>
              <a:rPr lang="ru-RU" sz="1600" dirty="0" smtClean="0">
                <a:solidFill>
                  <a:schemeClr val="tx1"/>
                </a:solidFill>
              </a:rPr>
              <a:t>Департамент регулирования принял участие в 63 встречах с целью осуществления руководства над реализацией законодательства о государственных закупках в 2013 г.</a:t>
            </a:r>
            <a:endParaRPr lang="tr-TR" sz="1600" dirty="0">
              <a:solidFill>
                <a:schemeClr val="tx1"/>
              </a:solidFill>
            </a:endParaRPr>
          </a:p>
          <a:p>
            <a:endParaRPr lang="tr-TR" sz="1100" dirty="0" smtClean="0">
              <a:solidFill>
                <a:schemeClr val="tx1"/>
              </a:solidFill>
            </a:endParaRPr>
          </a:p>
          <a:p>
            <a:pPr algn="just"/>
            <a:endParaRPr lang="tr-TR" dirty="0" smtClean="0">
              <a:solidFill>
                <a:schemeClr val="tx1"/>
              </a:solidFill>
              <a:latin typeface="Calibri" pitchFamily="34" charset="0"/>
            </a:endParaRPr>
          </a:p>
          <a:p>
            <a:pPr algn="just"/>
            <a:endParaRPr lang="tr-TR" kern="0" dirty="0">
              <a:solidFill>
                <a:schemeClr val="tx1"/>
              </a:solidFill>
              <a:latin typeface="Calibri" pitchFamily="34" charset="0"/>
            </a:endParaRPr>
          </a:p>
          <a:p>
            <a:pPr algn="just"/>
            <a:endParaRPr lang="tr-TR" dirty="0">
              <a:solidFill>
                <a:schemeClr val="tx1"/>
              </a:solidFill>
              <a:latin typeface="Calibri" pitchFamily="34" charset="0"/>
            </a:endParaRPr>
          </a:p>
          <a:p>
            <a:pPr algn="ctr"/>
            <a:endParaRPr lang="tr-TR" dirty="0">
              <a:solidFill>
                <a:schemeClr val="tx1"/>
              </a:solidFill>
              <a:latin typeface="Calibri" pitchFamily="34" charset="0"/>
            </a:endParaRPr>
          </a:p>
        </p:txBody>
      </p:sp>
    </p:spTree>
    <p:extLst>
      <p:ext uri="{BB962C8B-B14F-4D97-AF65-F5344CB8AC3E}">
        <p14:creationId xmlns:p14="http://schemas.microsoft.com/office/powerpoint/2010/main" val="2657679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14400" y="0"/>
            <a:ext cx="8229600" cy="1143000"/>
          </a:xfrm>
        </p:spPr>
        <p:txBody>
          <a:bodyPr/>
          <a:lstStyle/>
          <a:p>
            <a:r>
              <a:rPr lang="ru-RU" dirty="0"/>
              <a:t>Оценка эффективности</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80482781"/>
              </p:ext>
            </p:extLst>
          </p:nvPr>
        </p:nvGraphicFramePr>
        <p:xfrm>
          <a:off x="0" y="1484784"/>
          <a:ext cx="4273078" cy="24048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İçerik Yer Tutucusu 3"/>
          <p:cNvGraphicFramePr>
            <a:graphicFrameLocks/>
          </p:cNvGraphicFramePr>
          <p:nvPr>
            <p:extLst>
              <p:ext uri="{D42A27DB-BD31-4B8C-83A1-F6EECF244321}">
                <p14:modId xmlns:p14="http://schemas.microsoft.com/office/powerpoint/2010/main" val="1631238502"/>
              </p:ext>
            </p:extLst>
          </p:nvPr>
        </p:nvGraphicFramePr>
        <p:xfrm>
          <a:off x="4264502" y="1484785"/>
          <a:ext cx="4879498" cy="244827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6"/>
          <p:cNvSpPr/>
          <p:nvPr/>
        </p:nvSpPr>
        <p:spPr>
          <a:xfrm>
            <a:off x="2555776" y="1052736"/>
            <a:ext cx="3434605" cy="350290"/>
          </a:xfrm>
          <a:prstGeom prst="rect">
            <a:avLst/>
          </a:prstGeom>
          <a:solidFill>
            <a:srgbClr val="FF28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smtClean="0"/>
              <a:t>Макроуровень</a:t>
            </a:r>
            <a:endParaRPr lang="en-US" dirty="0"/>
          </a:p>
        </p:txBody>
      </p:sp>
      <p:graphicFrame>
        <p:nvGraphicFramePr>
          <p:cNvPr id="7" name="İçerik Yer Tutucusu 3"/>
          <p:cNvGraphicFramePr>
            <a:graphicFrameLocks/>
          </p:cNvGraphicFramePr>
          <p:nvPr>
            <p:extLst>
              <p:ext uri="{D42A27DB-BD31-4B8C-83A1-F6EECF244321}">
                <p14:modId xmlns:p14="http://schemas.microsoft.com/office/powerpoint/2010/main" val="714272611"/>
              </p:ext>
            </p:extLst>
          </p:nvPr>
        </p:nvGraphicFramePr>
        <p:xfrm>
          <a:off x="395536" y="3933056"/>
          <a:ext cx="8388424" cy="24048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83373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16700</TotalTime>
  <Words>1835</Words>
  <Application>Microsoft Office PowerPoint</Application>
  <PresentationFormat>Экран (4:3)</PresentationFormat>
  <Paragraphs>271</Paragraphs>
  <Slides>26</Slides>
  <Notes>24</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Diseño predeterminado</vt:lpstr>
      <vt:lpstr> Управление государственных закупок Департамент международных отношений</vt:lpstr>
      <vt:lpstr>Повестка дня</vt:lpstr>
      <vt:lpstr>Введение</vt:lpstr>
      <vt:lpstr>Введение</vt:lpstr>
      <vt:lpstr>  Система государственных закупок Турции (СГЗТ)</vt:lpstr>
      <vt:lpstr> Система государственных закупок Турции (СГЗТ)</vt:lpstr>
      <vt:lpstr>Методология  оценки эффективности</vt:lpstr>
      <vt:lpstr>Оценка эффективности</vt:lpstr>
      <vt:lpstr>Оценка эффективности</vt:lpstr>
      <vt:lpstr>Электронные закупки</vt:lpstr>
      <vt:lpstr>Оценка эффективности</vt:lpstr>
      <vt:lpstr>Оценка эффективности</vt:lpstr>
      <vt:lpstr>Бизнес-аналитика</vt:lpstr>
      <vt:lpstr>Бизнес-аналитика</vt:lpstr>
      <vt:lpstr>Оценка эффективности</vt:lpstr>
      <vt:lpstr>Оценка эффективности</vt:lpstr>
      <vt:lpstr>Оценка эффективности</vt:lpstr>
      <vt:lpstr>Оценка эффективности</vt:lpstr>
      <vt:lpstr>Оценка эффективности</vt:lpstr>
      <vt:lpstr>Оценка эффективности</vt:lpstr>
      <vt:lpstr>Оценка эффективности</vt:lpstr>
      <vt:lpstr>Оценка эффективности</vt:lpstr>
      <vt:lpstr>     Итоговое сравнение</vt:lpstr>
      <vt:lpstr>Задачи и проблемы</vt:lpstr>
      <vt:lpstr>Как преодолеть  препятствия и достичь цели</vt:lpstr>
      <vt:lpstr>Презентация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Admin</cp:lastModifiedBy>
  <cp:revision>1654</cp:revision>
  <cp:lastPrinted>2014-04-15T09:21:05Z</cp:lastPrinted>
  <dcterms:created xsi:type="dcterms:W3CDTF">2010-05-23T14:28:12Z</dcterms:created>
  <dcterms:modified xsi:type="dcterms:W3CDTF">2014-04-29T09:46:56Z</dcterms:modified>
</cp:coreProperties>
</file>